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0"/>
  </p:notesMasterIdLst>
  <p:sldIdLst>
    <p:sldId id="321" r:id="rId2"/>
    <p:sldId id="323" r:id="rId3"/>
    <p:sldId id="320" r:id="rId4"/>
    <p:sldId id="322" r:id="rId5"/>
    <p:sldId id="324" r:id="rId6"/>
    <p:sldId id="325" r:id="rId7"/>
    <p:sldId id="326" r:id="rId8"/>
    <p:sldId id="328" r:id="rId9"/>
    <p:sldId id="327" r:id="rId10"/>
    <p:sldId id="329" r:id="rId11"/>
    <p:sldId id="330" r:id="rId12"/>
    <p:sldId id="331" r:id="rId13"/>
    <p:sldId id="332" r:id="rId14"/>
    <p:sldId id="334" r:id="rId15"/>
    <p:sldId id="333" r:id="rId16"/>
    <p:sldId id="360" r:id="rId17"/>
    <p:sldId id="335" r:id="rId18"/>
    <p:sldId id="337" r:id="rId19"/>
    <p:sldId id="338" r:id="rId20"/>
    <p:sldId id="336" r:id="rId21"/>
    <p:sldId id="361" r:id="rId22"/>
    <p:sldId id="340" r:id="rId23"/>
    <p:sldId id="342" r:id="rId24"/>
    <p:sldId id="344" r:id="rId25"/>
    <p:sldId id="346" r:id="rId26"/>
    <p:sldId id="341" r:id="rId27"/>
    <p:sldId id="343" r:id="rId28"/>
    <p:sldId id="345" r:id="rId29"/>
    <p:sldId id="348" r:id="rId30"/>
    <p:sldId id="349" r:id="rId31"/>
    <p:sldId id="351" r:id="rId32"/>
    <p:sldId id="353" r:id="rId33"/>
    <p:sldId id="355" r:id="rId34"/>
    <p:sldId id="350" r:id="rId35"/>
    <p:sldId id="352" r:id="rId36"/>
    <p:sldId id="354" r:id="rId37"/>
    <p:sldId id="357" r:id="rId38"/>
    <p:sldId id="359" r:id="rId39"/>
    <p:sldId id="339" r:id="rId40"/>
    <p:sldId id="369" r:id="rId41"/>
    <p:sldId id="362" r:id="rId42"/>
    <p:sldId id="363" r:id="rId43"/>
    <p:sldId id="364" r:id="rId44"/>
    <p:sldId id="365" r:id="rId45"/>
    <p:sldId id="367" r:id="rId46"/>
    <p:sldId id="368" r:id="rId47"/>
    <p:sldId id="366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8" r:id="rId56"/>
    <p:sldId id="377" r:id="rId57"/>
    <p:sldId id="380" r:id="rId58"/>
    <p:sldId id="381" r:id="rId59"/>
    <p:sldId id="383" r:id="rId60"/>
    <p:sldId id="384" r:id="rId61"/>
    <p:sldId id="256" r:id="rId62"/>
    <p:sldId id="257" r:id="rId63"/>
    <p:sldId id="270" r:id="rId64"/>
    <p:sldId id="298" r:id="rId65"/>
    <p:sldId id="258" r:id="rId66"/>
    <p:sldId id="259" r:id="rId67"/>
    <p:sldId id="260" r:id="rId68"/>
    <p:sldId id="261" r:id="rId69"/>
    <p:sldId id="262" r:id="rId70"/>
    <p:sldId id="263" r:id="rId71"/>
    <p:sldId id="264" r:id="rId72"/>
    <p:sldId id="265" r:id="rId73"/>
    <p:sldId id="299" r:id="rId74"/>
    <p:sldId id="266" r:id="rId75"/>
    <p:sldId id="271" r:id="rId76"/>
    <p:sldId id="300" r:id="rId77"/>
    <p:sldId id="267" r:id="rId78"/>
    <p:sldId id="301" r:id="rId79"/>
    <p:sldId id="268" r:id="rId80"/>
    <p:sldId id="272" r:id="rId81"/>
    <p:sldId id="287" r:id="rId82"/>
    <p:sldId id="302" r:id="rId83"/>
    <p:sldId id="269" r:id="rId84"/>
    <p:sldId id="285" r:id="rId85"/>
    <p:sldId id="286" r:id="rId86"/>
    <p:sldId id="289" r:id="rId87"/>
    <p:sldId id="288" r:id="rId88"/>
    <p:sldId id="303" r:id="rId89"/>
    <p:sldId id="282" r:id="rId90"/>
    <p:sldId id="276" r:id="rId91"/>
    <p:sldId id="278" r:id="rId92"/>
    <p:sldId id="277" r:id="rId93"/>
    <p:sldId id="274" r:id="rId94"/>
    <p:sldId id="312" r:id="rId95"/>
    <p:sldId id="284" r:id="rId96"/>
    <p:sldId id="279" r:id="rId97"/>
    <p:sldId id="280" r:id="rId98"/>
    <p:sldId id="309" r:id="rId99"/>
    <p:sldId id="310" r:id="rId100"/>
    <p:sldId id="307" r:id="rId101"/>
    <p:sldId id="281" r:id="rId102"/>
    <p:sldId id="292" r:id="rId103"/>
    <p:sldId id="293" r:id="rId104"/>
    <p:sldId id="294" r:id="rId105"/>
    <p:sldId id="295" r:id="rId106"/>
    <p:sldId id="296" r:id="rId107"/>
    <p:sldId id="297" r:id="rId108"/>
    <p:sldId id="291" r:id="rId109"/>
    <p:sldId id="290" r:id="rId110"/>
    <p:sldId id="305" r:id="rId111"/>
    <p:sldId id="306" r:id="rId112"/>
    <p:sldId id="304" r:id="rId113"/>
    <p:sldId id="311" r:id="rId114"/>
    <p:sldId id="314" r:id="rId115"/>
    <p:sldId id="313" r:id="rId116"/>
    <p:sldId id="316" r:id="rId117"/>
    <p:sldId id="318" r:id="rId118"/>
    <p:sldId id="319" r:id="rId1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7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6" autoAdjust="0"/>
    <p:restoredTop sz="88958" autoAdjust="0"/>
  </p:normalViewPr>
  <p:slideViewPr>
    <p:cSldViewPr snapToGrid="0">
      <p:cViewPr varScale="1">
        <p:scale>
          <a:sx n="90" d="100"/>
          <a:sy n="90" d="100"/>
        </p:scale>
        <p:origin x="756" y="6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8A7F1-FA87-4516-99B0-F1249559525A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AE44D-01D2-460D-BC0B-9E1887F3DA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16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867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Exponential</a:t>
            </a:r>
            <a:r>
              <a:rPr lang="zh-TW" altLang="en-US" dirty="0" smtClean="0"/>
              <a:t>就是整個轉換中運算量最大的部分，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99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這裡我們要模擬一些影像中可能會出現的雜訊，讓我們在後面章節可以看到消除雜訊的效果。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37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957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在圖片上任意的產生黑點與白點</a:t>
            </a:r>
            <a:endParaRPr lang="en-US" altLang="zh-TW" dirty="0" smtClean="0"/>
          </a:p>
          <a:p>
            <a:r>
              <a:rPr lang="zh-TW" altLang="en-US" dirty="0" smtClean="0"/>
              <a:t>假設</a:t>
            </a:r>
            <a:r>
              <a:rPr lang="en-US" altLang="zh-TW" dirty="0" smtClean="0"/>
              <a:t>A</a:t>
            </a:r>
            <a:r>
              <a:rPr lang="zh-TW" altLang="en-US" dirty="0" smtClean="0"/>
              <a:t>代表黑點，</a:t>
            </a:r>
            <a:r>
              <a:rPr lang="en-US" altLang="zh-TW" dirty="0" smtClean="0"/>
              <a:t>B</a:t>
            </a:r>
            <a:r>
              <a:rPr lang="zh-TW" altLang="en-US" dirty="0" smtClean="0"/>
              <a:t>代表白點，則在影像上任意一個位置產生黑點的機率為</a:t>
            </a:r>
            <a:r>
              <a:rPr lang="en-US" altLang="zh-TW" dirty="0" smtClean="0"/>
              <a:t>PA</a:t>
            </a:r>
            <a:r>
              <a:rPr lang="zh-TW" altLang="en-US" dirty="0" smtClean="0"/>
              <a:t>，產生白點的機率為</a:t>
            </a:r>
            <a:r>
              <a:rPr lang="en-US" altLang="zh-TW" dirty="0" smtClean="0"/>
              <a:t>PB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941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可以藉由調整平均值跟標準差來改變這個高斯機率模型</a:t>
            </a:r>
            <a:endParaRPr lang="en-US" altLang="zh-TW" dirty="0" smtClean="0"/>
          </a:p>
          <a:p>
            <a:r>
              <a:rPr lang="zh-TW" altLang="en-US" dirty="0" smtClean="0"/>
              <a:t>平均值通常設為</a:t>
            </a:r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162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將影像轉成頻域後，在頻域上加上一個</a:t>
            </a:r>
            <a:r>
              <a:rPr lang="en-US" altLang="zh-TW" dirty="0" smtClean="0"/>
              <a:t>noise</a:t>
            </a:r>
            <a:r>
              <a:rPr lang="en-US" altLang="zh-TW" baseline="0" dirty="0" smtClean="0"/>
              <a:t> N(</a:t>
            </a:r>
            <a:r>
              <a:rPr lang="en-US" altLang="zh-TW" baseline="0" dirty="0" err="1" smtClean="0"/>
              <a:t>u,v</a:t>
            </a:r>
            <a:r>
              <a:rPr lang="en-US" altLang="zh-TW" baseline="0" dirty="0" smtClean="0"/>
              <a:t>)</a:t>
            </a:r>
            <a:r>
              <a:rPr lang="zh-TW" altLang="en-US" baseline="0" dirty="0" smtClean="0"/>
              <a:t>，並且這個</a:t>
            </a:r>
            <a:r>
              <a:rPr lang="en-US" altLang="zh-TW" baseline="0" dirty="0" smtClean="0"/>
              <a:t>noise</a:t>
            </a:r>
            <a:r>
              <a:rPr lang="zh-TW" altLang="en-US" baseline="0" dirty="0" smtClean="0"/>
              <a:t>是會在</a:t>
            </a:r>
            <a:r>
              <a:rPr lang="en-US" altLang="zh-TW" baseline="0" dirty="0" err="1" smtClean="0"/>
              <a:t>Dn</a:t>
            </a:r>
            <a:r>
              <a:rPr lang="zh-TW" altLang="en-US" baseline="0" dirty="0" smtClean="0"/>
              <a:t>這個範圍內，只要在</a:t>
            </a:r>
            <a:r>
              <a:rPr lang="en-US" altLang="zh-TW" baseline="0" dirty="0" err="1" smtClean="0"/>
              <a:t>Dn</a:t>
            </a:r>
            <a:r>
              <a:rPr lang="zh-TW" altLang="en-US" baseline="0" dirty="0" smtClean="0"/>
              <a:t>內就會有</a:t>
            </a:r>
            <a:r>
              <a:rPr lang="en-US" altLang="zh-TW" baseline="0" dirty="0" smtClean="0"/>
              <a:t>noise</a:t>
            </a:r>
            <a:r>
              <a:rPr lang="zh-TW" altLang="en-US" baseline="0" dirty="0" smtClean="0"/>
              <a:t>，</a:t>
            </a:r>
            <a:r>
              <a:rPr lang="en-US" altLang="zh-TW" baseline="0" dirty="0" err="1" smtClean="0"/>
              <a:t>Dn</a:t>
            </a:r>
            <a:r>
              <a:rPr lang="zh-TW" altLang="en-US" baseline="0" dirty="0" smtClean="0"/>
              <a:t>外就不會，因此可以藉由調整</a:t>
            </a:r>
            <a:r>
              <a:rPr lang="en-US" altLang="zh-TW" baseline="0" dirty="0" smtClean="0"/>
              <a:t>P</a:t>
            </a:r>
            <a:r>
              <a:rPr lang="zh-TW" altLang="en-US" baseline="0" dirty="0" smtClean="0"/>
              <a:t>跟</a:t>
            </a:r>
            <a:r>
              <a:rPr lang="en-US" altLang="zh-TW" baseline="0" dirty="0" smtClean="0"/>
              <a:t>Q</a:t>
            </a:r>
            <a:r>
              <a:rPr lang="zh-TW" altLang="en-US" baseline="0" dirty="0" smtClean="0"/>
              <a:t>的位置來調整這個干擾的程度</a:t>
            </a:r>
            <a:endParaRPr lang="en-US" altLang="zh-TW" dirty="0" smtClean="0"/>
          </a:p>
          <a:p>
            <a:r>
              <a:rPr lang="zh-TW" altLang="en-US" dirty="0" smtClean="0"/>
              <a:t>四個角落有水波紋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47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001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介紹四種濾波器，分別是平均濾波器、中值濾波器、拉普拉斯濾波器、索貝爾濾波器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265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5</a:t>
            </a:r>
            <a:r>
              <a:rPr lang="zh-TW" altLang="en-US" dirty="0" smtClean="0"/>
              <a:t>*</a:t>
            </a:r>
            <a:r>
              <a:rPr lang="en-US" altLang="zh-TW" dirty="0" smtClean="0"/>
              <a:t>5</a:t>
            </a:r>
            <a:r>
              <a:rPr lang="zh-TW" altLang="en-US" dirty="0" smtClean="0"/>
              <a:t>的遮罩，全部加起來然後除以</a:t>
            </a:r>
            <a:r>
              <a:rPr lang="en-US" altLang="zh-TW" dirty="0" smtClean="0"/>
              <a:t>25</a:t>
            </a:r>
            <a:r>
              <a:rPr lang="zh-TW" altLang="en-US" dirty="0" smtClean="0"/>
              <a:t>變成這</a:t>
            </a:r>
            <a:r>
              <a:rPr lang="en-US" altLang="zh-TW" dirty="0" smtClean="0"/>
              <a:t>25</a:t>
            </a:r>
            <a:r>
              <a:rPr lang="zh-TW" altLang="en-US" dirty="0" smtClean="0"/>
              <a:t>個像素點的平均值，變成濾波以後的影像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26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影像變模糊</a:t>
            </a:r>
            <a:endParaRPr lang="en-US" altLang="zh-TW" dirty="0" smtClean="0"/>
          </a:p>
          <a:p>
            <a:r>
              <a:rPr lang="zh-TW" altLang="en-US" dirty="0" smtClean="0"/>
              <a:t>邊緣明顯，就比較不會有影響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631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不像之前的課程介紹</a:t>
            </a:r>
            <a:r>
              <a:rPr lang="zh-TW" altLang="en-US" smtClean="0"/>
              <a:t>的高</a:t>
            </a:r>
            <a:r>
              <a:rPr lang="zh-TW" altLang="en-US" dirty="0" smtClean="0"/>
              <a:t>通濾波器只能銳化影像、低通濾波器只能使影像平滑化，</a:t>
            </a:r>
            <a:endParaRPr lang="en-US" altLang="zh-TW" dirty="0" smtClean="0"/>
          </a:p>
          <a:p>
            <a:r>
              <a:rPr lang="zh-TW" altLang="en-US" dirty="0" smtClean="0"/>
              <a:t>原始的</a:t>
            </a:r>
            <a:r>
              <a:rPr lang="en-US" altLang="zh-TW" dirty="0" err="1" smtClean="0"/>
              <a:t>Lenna</a:t>
            </a:r>
            <a:r>
              <a:rPr lang="en-US" altLang="zh-TW" dirty="0" smtClean="0"/>
              <a:t> Image</a:t>
            </a:r>
          </a:p>
          <a:p>
            <a:r>
              <a:rPr lang="zh-TW" altLang="en-US" dirty="0" smtClean="0"/>
              <a:t>中心部分非常集中，外面高頻的部分也沒有完全地濾除，而是還有一些保留，但也衰減的很多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865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對</a:t>
            </a:r>
            <a:r>
              <a:rPr lang="en-US" altLang="zh-TW" dirty="0" smtClean="0"/>
              <a:t>x</a:t>
            </a:r>
            <a:r>
              <a:rPr lang="zh-TW" altLang="en-US" dirty="0" smtClean="0"/>
              <a:t>軸與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軸分別做二次微分再加起來</a:t>
            </a:r>
            <a:endParaRPr lang="en-US" altLang="zh-TW" dirty="0" smtClean="0"/>
          </a:p>
          <a:p>
            <a:r>
              <a:rPr lang="zh-TW" altLang="en-US" dirty="0" smtClean="0"/>
              <a:t>遮罩設計方法有無限多種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32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本來設計就是對邊緣做強化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影像銳化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所有雜訊在影像中都是單一的物件，而且都與周邊無關，因此在二次微分後都會凸顯出來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532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針對</a:t>
            </a:r>
            <a:r>
              <a:rPr lang="en-US" altLang="zh-TW" dirty="0" smtClean="0"/>
              <a:t>X</a:t>
            </a:r>
            <a:r>
              <a:rPr lang="zh-TW" altLang="en-US" dirty="0" smtClean="0"/>
              <a:t>跟</a:t>
            </a:r>
            <a:r>
              <a:rPr lang="en-US" altLang="zh-TW" dirty="0" smtClean="0"/>
              <a:t>Y</a:t>
            </a:r>
            <a:r>
              <a:rPr lang="zh-TW" altLang="en-US" dirty="0" smtClean="0"/>
              <a:t>各做一次微分</a:t>
            </a:r>
            <a:endParaRPr lang="en-US" altLang="zh-TW" dirty="0" smtClean="0"/>
          </a:p>
          <a:p>
            <a:r>
              <a:rPr lang="zh-TW" altLang="en-US" dirty="0" smtClean="0"/>
              <a:t>做出來的兩個結果取絕對值加起來就是索貝爾濾波器的結果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91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只針對一個維度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對</a:t>
            </a:r>
            <a:r>
              <a:rPr lang="en-US" altLang="zh-TW" dirty="0" smtClean="0"/>
              <a:t>X</a:t>
            </a:r>
            <a:r>
              <a:rPr lang="zh-TW" altLang="en-US" dirty="0" smtClean="0"/>
              <a:t>、</a:t>
            </a:r>
            <a:r>
              <a:rPr lang="en-US" altLang="zh-TW" dirty="0" smtClean="0"/>
              <a:t>Y</a:t>
            </a:r>
            <a:r>
              <a:rPr lang="zh-TW" altLang="en-US" dirty="0" smtClean="0"/>
              <a:t>分別作微分，再相加起來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，因此效果比二次微分還強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807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遮罩會很大的影響結果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權重的放法會對結果有很大改變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227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77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前面課程都有詳細介紹過，這裡我就不再多提了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173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水波紋原因：到一個截止頻率就會直接不通過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957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當我們要在智能手機、手錶、無人機上運算，資源會有限，沒辦法去處理龐大的</a:t>
            </a:r>
            <a:r>
              <a:rPr lang="en-US" altLang="zh-TW" dirty="0" smtClean="0"/>
              <a:t>network</a:t>
            </a:r>
          </a:p>
          <a:p>
            <a:r>
              <a:rPr lang="zh-TW" altLang="en-US" dirty="0" smtClean="0"/>
              <a:t>在其他地方算完再回傳回裝置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666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不考慮硬體上加速，只考慮軟體上加速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967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首先要先把在</a:t>
            </a:r>
            <a:r>
              <a:rPr lang="en-US" altLang="zh-TW" dirty="0" err="1" smtClean="0"/>
              <a:t>x,y</a:t>
            </a:r>
            <a:r>
              <a:rPr lang="zh-TW" altLang="en-US" dirty="0" smtClean="0"/>
              <a:t>的像素值，也就是</a:t>
            </a:r>
            <a:r>
              <a:rPr lang="en-US" altLang="zh-TW" dirty="0" smtClean="0"/>
              <a:t>f(</a:t>
            </a:r>
            <a:r>
              <a:rPr lang="en-US" altLang="zh-TW" dirty="0" err="1" smtClean="0"/>
              <a:t>x,y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，拆成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*r</a:t>
            </a:r>
          </a:p>
          <a:p>
            <a:r>
              <a:rPr lang="zh-TW" altLang="en-US" dirty="0" smtClean="0"/>
              <a:t>乘法的傅立葉相對來說是較不好做的</a:t>
            </a:r>
            <a:r>
              <a:rPr lang="en-US" altLang="zh-TW" dirty="0" smtClean="0"/>
              <a:t>(</a:t>
            </a:r>
            <a:r>
              <a:rPr lang="zh-TW" altLang="en-US" dirty="0" smtClean="0"/>
              <a:t>因為會變成迴旋積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，因此先取</a:t>
            </a:r>
            <a:r>
              <a:rPr lang="en-US" altLang="zh-TW" dirty="0" smtClean="0"/>
              <a:t>ln</a:t>
            </a:r>
            <a:r>
              <a:rPr lang="zh-TW" altLang="en-US" dirty="0" smtClean="0"/>
              <a:t>變成加法，在進行傅立葉轉換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242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396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修剪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裡的一些參數</a:t>
            </a:r>
            <a:endParaRPr lang="en-US" altLang="zh-TW" dirty="0" smtClean="0"/>
          </a:p>
          <a:p>
            <a:r>
              <a:rPr lang="zh-TW" altLang="en-US" dirty="0" smtClean="0"/>
              <a:t>樹大必有枯枝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3274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 pruning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差別在於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prune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掉一個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就等於是把一個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的整個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全部砍掉。但如此一來速度就會比較快。因為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 pruning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整體變小，但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 pruning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大小不變，只是有很多空洞。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66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268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大樂透假說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998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329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Student</a:t>
            </a:r>
            <a:r>
              <a:rPr lang="zh-TW" altLang="en-US" dirty="0" smtClean="0"/>
              <a:t>學</a:t>
            </a:r>
            <a:r>
              <a:rPr lang="en-US" altLang="zh-TW" dirty="0" smtClean="0"/>
              <a:t>Teacher</a:t>
            </a:r>
          </a:p>
          <a:p>
            <a:r>
              <a:rPr lang="zh-TW" altLang="en-US" dirty="0" smtClean="0"/>
              <a:t>多個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的共同輸出當</a:t>
            </a:r>
            <a:r>
              <a:rPr lang="en-US" altLang="zh-TW" dirty="0" smtClean="0"/>
              <a:t>Teacher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282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Softmax</a:t>
            </a:r>
            <a:r>
              <a:rPr lang="zh-TW" altLang="en-US" dirty="0" smtClean="0"/>
              <a:t>改變 </a:t>
            </a:r>
            <a:r>
              <a:rPr lang="en-US" altLang="zh-TW" dirty="0" smtClean="0"/>
              <a:t>(0~1-&gt;</a:t>
            </a:r>
            <a:r>
              <a:rPr lang="zh-TW" altLang="en-US" dirty="0" smtClean="0"/>
              <a:t>調</a:t>
            </a:r>
            <a:r>
              <a:rPr lang="en-US" altLang="zh-TW" dirty="0" smtClean="0"/>
              <a:t>T</a:t>
            </a:r>
            <a:r>
              <a:rPr lang="zh-TW" altLang="en-US" dirty="0" smtClean="0"/>
              <a:t>的參數變平滑</a:t>
            </a:r>
            <a:r>
              <a:rPr lang="en-US" altLang="zh-TW" dirty="0" smtClean="0"/>
              <a:t>(</a:t>
            </a:r>
            <a:r>
              <a:rPr lang="zh-TW" altLang="en-US" dirty="0" smtClean="0"/>
              <a:t>排序不變，但每個分數都比較平均</a:t>
            </a:r>
            <a:r>
              <a:rPr lang="en-US" altLang="zh-TW" dirty="0" smtClean="0"/>
              <a:t>))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749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3026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對參數本身做壓縮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用</a:t>
            </a:r>
            <a:r>
              <a:rPr lang="en-US" altLang="zh-TW" dirty="0" smtClean="0"/>
              <a:t>Binary weight</a:t>
            </a:r>
            <a:r>
              <a:rPr lang="zh-TW" altLang="en-US" dirty="0" smtClean="0"/>
              <a:t>效果差不多，但反而比較不容易</a:t>
            </a:r>
            <a:r>
              <a:rPr lang="en-US" altLang="zh-TW" dirty="0" smtClean="0"/>
              <a:t>overfitting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70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同態濾波是對</a:t>
            </a:r>
            <a:r>
              <a:rPr lang="en-US" altLang="zh-TW" dirty="0" smtClean="0"/>
              <a:t>Z</a:t>
            </a:r>
            <a:r>
              <a:rPr lang="zh-TW" altLang="en-US" dirty="0" smtClean="0"/>
              <a:t>，也就是原始影像取完</a:t>
            </a:r>
            <a:r>
              <a:rPr lang="en-US" altLang="zh-TW" dirty="0" smtClean="0"/>
              <a:t>ln</a:t>
            </a:r>
            <a:r>
              <a:rPr lang="zh-TW" altLang="en-US" dirty="0" smtClean="0"/>
              <a:t>後的函數做濾波，而非是直接對原始影像做濾波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910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353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Depthwise</a:t>
            </a:r>
            <a:r>
              <a:rPr lang="en-US" altLang="zh-TW" dirty="0" smtClean="0"/>
              <a:t> convolution</a:t>
            </a:r>
          </a:p>
          <a:p>
            <a:pPr lvl="1"/>
            <a:r>
              <a:rPr lang="en-US" altLang="zh-TW" dirty="0" smtClean="0"/>
              <a:t>Channel</a:t>
            </a:r>
            <a:r>
              <a:rPr lang="zh-TW" altLang="en-US" dirty="0" smtClean="0"/>
              <a:t>數</a:t>
            </a:r>
            <a:r>
              <a:rPr lang="en-US" altLang="zh-TW" dirty="0" smtClean="0"/>
              <a:t>=Filter</a:t>
            </a:r>
            <a:r>
              <a:rPr lang="zh-TW" altLang="en-US" dirty="0" smtClean="0"/>
              <a:t>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每個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只負責一個</a:t>
            </a:r>
            <a:r>
              <a:rPr lang="en-US" altLang="zh-TW" dirty="0" smtClean="0"/>
              <a:t>Channel</a:t>
            </a:r>
          </a:p>
          <a:p>
            <a:pPr lvl="1"/>
            <a:r>
              <a:rPr lang="en-US" altLang="zh-TW" dirty="0" smtClean="0"/>
              <a:t>Input output channel</a:t>
            </a:r>
            <a:r>
              <a:rPr lang="zh-TW" altLang="en-US" dirty="0" smtClean="0"/>
              <a:t>數一樣</a:t>
            </a:r>
            <a:endParaRPr lang="en-US" altLang="zh-TW" dirty="0" smtClean="0"/>
          </a:p>
          <a:p>
            <a:r>
              <a:rPr lang="en-US" altLang="zh-TW" dirty="0" smtClean="0"/>
              <a:t>Pointwise convolution</a:t>
            </a:r>
          </a:p>
          <a:p>
            <a:pPr lvl="1"/>
            <a:r>
              <a:rPr lang="en-US" altLang="zh-TW" dirty="0" smtClean="0"/>
              <a:t>1*1 filter</a:t>
            </a:r>
            <a:r>
              <a:rPr lang="zh-TW" altLang="en-US" dirty="0" smtClean="0"/>
              <a:t>，</a:t>
            </a:r>
            <a:r>
              <a:rPr lang="en-US" altLang="zh-TW" dirty="0" smtClean="0"/>
              <a:t>filter</a:t>
            </a:r>
            <a:r>
              <a:rPr lang="zh-TW" altLang="en-US" dirty="0" smtClean="0"/>
              <a:t>數任意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掃</a:t>
            </a:r>
            <a:r>
              <a:rPr lang="en-US" altLang="zh-TW" dirty="0" err="1" smtClean="0"/>
              <a:t>Depthwise</a:t>
            </a:r>
            <a:r>
              <a:rPr lang="en-US" altLang="zh-TW" dirty="0" smtClean="0"/>
              <a:t> convolution</a:t>
            </a:r>
            <a:r>
              <a:rPr lang="zh-TW" altLang="en-US" dirty="0" smtClean="0"/>
              <a:t>出來的</a:t>
            </a:r>
            <a:r>
              <a:rPr lang="en-US" altLang="zh-TW" dirty="0" smtClean="0"/>
              <a:t>Data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556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266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Network</a:t>
            </a:r>
            <a:r>
              <a:rPr lang="zh-TW" altLang="en-US" dirty="0" smtClean="0"/>
              <a:t>可以自由調整運算量，套用在不同的硬體資源</a:t>
            </a:r>
            <a:r>
              <a:rPr lang="en-US" altLang="zh-TW" dirty="0" smtClean="0"/>
              <a:t>(Device)</a:t>
            </a:r>
            <a:r>
              <a:rPr lang="zh-TW" altLang="en-US" dirty="0" smtClean="0"/>
              <a:t>或狀態</a:t>
            </a:r>
            <a:r>
              <a:rPr lang="en-US" altLang="zh-TW" dirty="0" smtClean="0"/>
              <a:t>(</a:t>
            </a:r>
            <a:r>
              <a:rPr lang="zh-TW" altLang="en-US" dirty="0" smtClean="0"/>
              <a:t>電源</a:t>
            </a:r>
            <a:r>
              <a:rPr lang="en-US" altLang="zh-TW" dirty="0" smtClean="0"/>
              <a:t>)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179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在</a:t>
            </a:r>
            <a:r>
              <a:rPr lang="en-US" altLang="zh-TW" dirty="0" smtClean="0"/>
              <a:t>Layer</a:t>
            </a:r>
            <a:r>
              <a:rPr lang="zh-TW" altLang="en-US" dirty="0" smtClean="0"/>
              <a:t>跟</a:t>
            </a:r>
            <a:r>
              <a:rPr lang="en-US" altLang="zh-TW" dirty="0" smtClean="0"/>
              <a:t>Layer</a:t>
            </a:r>
            <a:r>
              <a:rPr lang="zh-TW" altLang="en-US" dirty="0" smtClean="0"/>
              <a:t>之間加入額外</a:t>
            </a:r>
            <a:r>
              <a:rPr lang="en-US" altLang="zh-TW" dirty="0" smtClean="0"/>
              <a:t>Layer</a:t>
            </a:r>
            <a:r>
              <a:rPr lang="zh-TW" altLang="en-US" dirty="0" smtClean="0"/>
              <a:t>來輸出資料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1089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改變</a:t>
            </a:r>
            <a:r>
              <a:rPr lang="en-US" altLang="zh-TW" dirty="0" smtClean="0"/>
              <a:t>Neuron</a:t>
            </a:r>
            <a:r>
              <a:rPr lang="zh-TW" altLang="en-US" dirty="0" smtClean="0"/>
              <a:t>數，但不改變</a:t>
            </a:r>
            <a:r>
              <a:rPr lang="en-US" altLang="zh-TW" dirty="0" smtClean="0"/>
              <a:t>Weight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518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前四個是單純把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變小</a:t>
            </a:r>
            <a:endParaRPr lang="en-US" altLang="zh-TW" dirty="0" smtClean="0"/>
          </a:p>
          <a:p>
            <a:r>
              <a:rPr lang="en-US" altLang="zh-TW" dirty="0" smtClean="0"/>
              <a:t>DC</a:t>
            </a:r>
            <a:r>
              <a:rPr lang="zh-TW" altLang="en-US" dirty="0" smtClean="0"/>
              <a:t>是希望讓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自由調整需要的運算量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不考慮硬體上加速，只考慮軟體上加速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830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4</a:t>
            </a:r>
            <a:r>
              <a:rPr lang="zh-TW" altLang="en-US" dirty="0" smtClean="0"/>
              <a:t>份連續的</a:t>
            </a:r>
            <a:r>
              <a:rPr lang="en-US" altLang="zh-TW" dirty="0" smtClean="0"/>
              <a:t>HW</a:t>
            </a:r>
            <a:r>
              <a:rPr lang="zh-TW" altLang="en-US" dirty="0" smtClean="0"/>
              <a:t>，因此依序來介紹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1041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就是一般的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Layer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，所以他的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連接方式會跟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Connected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一樣，只差在原本在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是用數字相乘後相加，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Layer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是圖片卷積後相加。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DW(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 Layer)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你可以想像成一張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各自過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處理後，再用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PW(Pointwise Convolution Layer)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把所有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的單個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資訊合在一起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Connected Layer)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288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這邊我們採用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Average Pooling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如果輸入圖片大小不一樣的話，就會因為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Average Pooling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壓成一樣的形狀，這樣子接下來做</a:t>
            </a:r>
            <a:r>
              <a:rPr lang="en-US" altLang="zh-TW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</a:t>
            </a:r>
            <a:r>
              <a:rPr lang="zh-TW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就不會對不起來。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555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3833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變數量依然有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多萬</a:t>
            </a:r>
            <a:r>
              <a:rPr lang="en-US" altLang="zh-TW" dirty="0" smtClean="0"/>
              <a:t>bytes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171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ResNet18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小：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MobileNet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5523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 set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共同訓練（資料量變多，模型效果較好）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586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一個很簡單可以衡量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重要性的方法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就是看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batchnorm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l-GR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因子來決定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的重要性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47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利用第二個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BatchNorm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來做篩選的時候，跟他的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有直接關係的是該層的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Depthwise&amp;Pointwise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以及上層的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Pointwise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因此再做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篩選時記得要將這四個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包括自己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也要同時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prune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0075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根據</a:t>
            </a:r>
            <a:r>
              <a:rPr lang="en-US" altLang="zh-TW" dirty="0" smtClean="0"/>
              <a:t>Gamma</a:t>
            </a:r>
            <a:r>
              <a:rPr lang="zh-TW" altLang="en-US" dirty="0" smtClean="0"/>
              <a:t>係數做排序，由大到小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9826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根據排序來移植參數。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4969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從原始沒有</a:t>
            </a:r>
            <a:r>
              <a:rPr lang="en-US" altLang="zh-TW" dirty="0" smtClean="0"/>
              <a:t>Prune</a:t>
            </a:r>
            <a:r>
              <a:rPr lang="zh-TW" altLang="en-US" dirty="0" smtClean="0"/>
              <a:t>，每次跑</a:t>
            </a:r>
            <a:r>
              <a:rPr lang="en-US" altLang="zh-TW" dirty="0" smtClean="0"/>
              <a:t>30epoch</a:t>
            </a:r>
            <a:r>
              <a:rPr lang="zh-TW" altLang="en-US" dirty="0" smtClean="0"/>
              <a:t>後就乘上</a:t>
            </a:r>
            <a:r>
              <a:rPr lang="en-US" altLang="zh-TW" dirty="0" smtClean="0"/>
              <a:t>0.95</a:t>
            </a:r>
            <a:r>
              <a:rPr lang="zh-TW" altLang="en-US" dirty="0" smtClean="0"/>
              <a:t>倍，也就是減少</a:t>
            </a:r>
            <a:r>
              <a:rPr lang="en-US" altLang="zh-TW" dirty="0" smtClean="0"/>
              <a:t>5%</a:t>
            </a:r>
            <a:r>
              <a:rPr lang="zh-TW" altLang="en-US" dirty="0" smtClean="0"/>
              <a:t>的</a:t>
            </a:r>
            <a:r>
              <a:rPr lang="en-US" altLang="zh-TW" dirty="0" smtClean="0"/>
              <a:t>neuron</a:t>
            </a:r>
            <a:r>
              <a:rPr lang="zh-TW" altLang="en-US" dirty="0" smtClean="0"/>
              <a:t>數，來減少參數輛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0377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set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 set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共同訓練（資料量變多，模型效果較好）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7952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只有做壓縮大小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torch.FloatTensor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預設是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32-bit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，也就是佔了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4byte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的空間，而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FloatTensor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系列最低可以容忍的是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16-bit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91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508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1843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其他東西都跟</a:t>
            </a:r>
            <a:r>
              <a:rPr lang="en-US" altLang="zh-TW" dirty="0" smtClean="0"/>
              <a:t>HW3</a:t>
            </a:r>
            <a:r>
              <a:rPr lang="zh-TW" altLang="en-US" dirty="0" smtClean="0"/>
              <a:t>一樣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9324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Kaggle</a:t>
            </a:r>
            <a:r>
              <a:rPr lang="zh-TW" altLang="en-US" dirty="0" smtClean="0"/>
              <a:t>也關閉了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9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接下來會介紹一些小技巧來去更好的進行離散傅立葉轉換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986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可將二維</a:t>
            </a:r>
            <a:r>
              <a:rPr lang="en-US" altLang="zh-TW" dirty="0" smtClean="0"/>
              <a:t>DFT</a:t>
            </a:r>
            <a:r>
              <a:rPr lang="zh-TW" altLang="en-US" dirty="0" smtClean="0"/>
              <a:t>分離成只跟</a:t>
            </a:r>
            <a:r>
              <a:rPr lang="en-US" altLang="zh-TW" dirty="0" smtClean="0"/>
              <a:t>X</a:t>
            </a:r>
            <a:r>
              <a:rPr lang="zh-TW" altLang="en-US" dirty="0" smtClean="0"/>
              <a:t>有關的部分與只跟</a:t>
            </a:r>
            <a:r>
              <a:rPr lang="en-US" altLang="zh-TW" dirty="0" smtClean="0"/>
              <a:t>Y</a:t>
            </a:r>
            <a:r>
              <a:rPr lang="zh-TW" altLang="en-US" dirty="0" smtClean="0"/>
              <a:t>有關的部分，然後可以先對其中一個變數做轉換，像這邊就是先對</a:t>
            </a:r>
            <a:r>
              <a:rPr lang="en-US" altLang="zh-TW" dirty="0" smtClean="0"/>
              <a:t>Y</a:t>
            </a:r>
            <a:r>
              <a:rPr lang="zh-TW" altLang="en-US" dirty="0" smtClean="0"/>
              <a:t>做轉換，就會變成</a:t>
            </a:r>
            <a:r>
              <a:rPr lang="en-US" altLang="zh-TW" dirty="0" smtClean="0"/>
              <a:t>F(</a:t>
            </a:r>
            <a:r>
              <a:rPr lang="en-US" altLang="zh-TW" dirty="0" err="1" smtClean="0"/>
              <a:t>x,v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177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用傅立葉轉換計算反傅立葉轉換</a:t>
            </a:r>
            <a:endParaRPr lang="en-US" altLang="zh-TW" dirty="0" smtClean="0"/>
          </a:p>
          <a:p>
            <a:r>
              <a:rPr lang="zh-TW" altLang="en-US" dirty="0" smtClean="0"/>
              <a:t>取大</a:t>
            </a:r>
            <a:r>
              <a:rPr lang="en-US" altLang="zh-TW" dirty="0" smtClean="0"/>
              <a:t>F(</a:t>
            </a:r>
            <a:r>
              <a:rPr lang="zh-TW" altLang="en-US" dirty="0" smtClean="0"/>
              <a:t>也就是小</a:t>
            </a:r>
            <a:r>
              <a:rPr lang="en-US" altLang="zh-TW" dirty="0" smtClean="0"/>
              <a:t>f</a:t>
            </a:r>
            <a:r>
              <a:rPr lang="zh-TW" altLang="en-US" dirty="0" smtClean="0"/>
              <a:t>經過傅立葉轉換的函數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的共軛複數，經過傅立葉轉換匯等於</a:t>
            </a:r>
            <a:r>
              <a:rPr lang="en-US" altLang="zh-TW" dirty="0" smtClean="0"/>
              <a:t>M</a:t>
            </a:r>
            <a:r>
              <a:rPr lang="zh-TW" altLang="en-US" dirty="0" smtClean="0"/>
              <a:t>*</a:t>
            </a:r>
            <a:r>
              <a:rPr lang="en-US" altLang="zh-TW" dirty="0" smtClean="0"/>
              <a:t>N</a:t>
            </a:r>
            <a:r>
              <a:rPr lang="zh-TW" altLang="en-US" dirty="0" smtClean="0"/>
              <a:t>*小</a:t>
            </a:r>
            <a:r>
              <a:rPr lang="en-US" altLang="zh-TW" dirty="0" smtClean="0"/>
              <a:t>f</a:t>
            </a:r>
            <a:r>
              <a:rPr lang="zh-TW" altLang="en-US" dirty="0" smtClean="0"/>
              <a:t>的共軛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AE44D-01D2-460D-BC0B-9E1887F3DAA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39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F8297-118C-44C4-A431-0F3A72D92A5A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3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D1D7-3232-45AC-99C2-8D08723FBAF4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680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AAF5-AA13-4D07-9858-3C752566FFD5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327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CD0F8-374F-48C0-A44A-355610503029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825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8AAF4-8D15-4AB7-819D-630CB9E9EB25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8854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B196-E03F-4C78-BD64-A3366847EEFA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655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DABD-7126-4398-892A-6CF8BFCC3C4B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060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532-7422-4710-B51F-63B614C03C19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16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83FD-4717-42DF-BF50-ED953C224038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8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0900-C890-43A5-9F44-1ABD5630F8CC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74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10A8-4405-4E03-930D-7707B3748EFC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16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B3C4-D145-4AA3-92B1-D94140F59838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7D4A-D155-4B76-A236-806DD6A37A06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8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39C3-6154-4A09-9DFB-5B3D4E893CAD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73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7D4C-A336-4D94-8441-A3601B04C677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9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DCE-0F8A-46A5-98DD-EE5F85D41EFD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400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CC15-4CB9-4F9D-A8C1-6BBD97C8CD04}" type="datetime1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7287FEE-DFF2-465A-9EBD-2767F4B55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70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87.png"/><Relationship Id="rId4" Type="http://schemas.openxmlformats.org/officeDocument/2006/relationships/image" Target="../media/image1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Week 8</a:t>
            </a:r>
            <a:br>
              <a:rPr lang="en-US" altLang="zh-TW" dirty="0" smtClean="0"/>
            </a:br>
            <a:r>
              <a:rPr lang="zh-TW" altLang="en-US" dirty="0" smtClean="0"/>
              <a:t>數位影像處理 </a:t>
            </a:r>
            <a:r>
              <a:rPr lang="en-US" altLang="zh-TW" dirty="0" smtClean="0"/>
              <a:t>4-17~4-24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Reporter</a:t>
            </a:r>
            <a:r>
              <a:rPr lang="zh-TW" altLang="en-US" dirty="0" smtClean="0"/>
              <a:t>： 孫書業</a:t>
            </a:r>
            <a:endParaRPr lang="en-US" altLang="zh-TW" dirty="0" smtClean="0"/>
          </a:p>
          <a:p>
            <a:r>
              <a:rPr lang="en-US" altLang="zh-TW" dirty="0" smtClean="0"/>
              <a:t>Date</a:t>
            </a:r>
            <a:r>
              <a:rPr lang="zh-TW" altLang="en-US" dirty="0" smtClean="0"/>
              <a:t>： </a:t>
            </a:r>
            <a:r>
              <a:rPr lang="en-US" altLang="zh-TW" dirty="0" smtClean="0"/>
              <a:t>2023/06/18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75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二維</a:t>
            </a:r>
            <a:r>
              <a:rPr lang="en-US" altLang="zh-TW" dirty="0" smtClean="0"/>
              <a:t>DFT</a:t>
            </a:r>
            <a:r>
              <a:rPr lang="zh-TW" altLang="en-US" dirty="0" smtClean="0"/>
              <a:t>的可分離性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98" y="1930400"/>
            <a:ext cx="6950740" cy="15550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08" y="3831945"/>
            <a:ext cx="6526920" cy="28518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11702" y="3898605"/>
            <a:ext cx="2275368" cy="1389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6" idx="2"/>
          </p:cNvCxnSpPr>
          <p:nvPr/>
        </p:nvCxnSpPr>
        <p:spPr>
          <a:xfrm flipH="1">
            <a:off x="3785191" y="5287926"/>
            <a:ext cx="3264195" cy="474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29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Prediction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2" y="3839262"/>
            <a:ext cx="10566400" cy="6525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77" y="4491804"/>
            <a:ext cx="705901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HW7-3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Network Pruning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92" y="1829354"/>
            <a:ext cx="8248671" cy="398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zh-TW" dirty="0" smtClean="0"/>
              <a:t>γ</a:t>
            </a:r>
            <a:r>
              <a:rPr lang="zh-TW" altLang="en-US" dirty="0" smtClean="0"/>
              <a:t>因子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7" y="2061132"/>
            <a:ext cx="10961885" cy="31346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11257" y="4622800"/>
            <a:ext cx="261257" cy="333829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2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實作細節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54" y="2312821"/>
            <a:ext cx="5427666" cy="33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Network Slimming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93" y="1681504"/>
            <a:ext cx="7313364" cy="461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Slimming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1834768"/>
            <a:ext cx="9971314" cy="45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Epoch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24890"/>
          <a:stretch/>
        </p:blipFill>
        <p:spPr>
          <a:xfrm>
            <a:off x="377370" y="1930399"/>
            <a:ext cx="10276115" cy="44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set + </a:t>
            </a:r>
            <a:r>
              <a:rPr lang="en-US" altLang="zh-TW" dirty="0" err="1" smtClean="0"/>
              <a:t>Valildation</a:t>
            </a:r>
            <a:r>
              <a:rPr lang="en-US" altLang="zh-TW" dirty="0" smtClean="0"/>
              <a:t> 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65" y="2761849"/>
            <a:ext cx="6656806" cy="39449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559328"/>
            <a:ext cx="8440057" cy="12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Prune 0.95-&gt;0.95^5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0877" y="2966132"/>
            <a:ext cx="8596668" cy="388077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34206" y="6846905"/>
            <a:ext cx="683339" cy="365125"/>
          </a:xfrm>
        </p:spPr>
        <p:txBody>
          <a:bodyPr/>
          <a:lstStyle/>
          <a:p>
            <a:fld id="{F7287FEE-DFF2-465A-9EBD-2767F4B55EAB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57" y="5531293"/>
            <a:ext cx="8737600" cy="8473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8" y="4942231"/>
            <a:ext cx="9834119" cy="5472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98" y="2250858"/>
            <a:ext cx="9834119" cy="5946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57" y="2845530"/>
            <a:ext cx="8737600" cy="949210"/>
          </a:xfrm>
          <a:prstGeom prst="rect">
            <a:avLst/>
          </a:prstGeom>
        </p:spPr>
      </p:pic>
      <p:pic>
        <p:nvPicPr>
          <p:cNvPr id="11" name="內容版面配置區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476" y="1403472"/>
            <a:ext cx="2144800" cy="133804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476" y="3973106"/>
            <a:ext cx="2108228" cy="13380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7857" y="3447143"/>
            <a:ext cx="2106600" cy="34759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97857" y="6001448"/>
            <a:ext cx="2106600" cy="34759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08447" y="1361672"/>
            <a:ext cx="2106600" cy="34759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508447" y="3918791"/>
            <a:ext cx="2106600" cy="34759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61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HW7-4</a:t>
            </a:r>
            <a:r>
              <a:rPr lang="zh-TW" altLang="en-US" dirty="0" smtClean="0"/>
              <a:t> </a:t>
            </a:r>
            <a:r>
              <a:rPr lang="en-US" altLang="zh-TW" dirty="0" smtClean="0"/>
              <a:t>Weight Quantization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48971"/>
            <a:ext cx="8596668" cy="4292391"/>
          </a:xfrm>
        </p:spPr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 用較少的空間</a:t>
            </a:r>
            <a:r>
              <a:rPr lang="en-US" altLang="zh-TW" dirty="0"/>
              <a:t>(bit)</a:t>
            </a:r>
            <a:r>
              <a:rPr lang="zh-TW" altLang="en-US" dirty="0"/>
              <a:t>來存值 </a:t>
            </a:r>
            <a:r>
              <a:rPr lang="en-US" altLang="zh-TW" dirty="0"/>
              <a:t>(32-&gt;16-&gt;8bit)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72" y="3069771"/>
            <a:ext cx="10032856" cy="12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7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DFT</a:t>
            </a:r>
            <a:r>
              <a:rPr lang="zh-TW" altLang="en-US" dirty="0" smtClean="0"/>
              <a:t>計算</a:t>
            </a:r>
            <a:r>
              <a:rPr lang="en-US" altLang="zh-TW" dirty="0" smtClean="0"/>
              <a:t>IDFT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7" y="1690107"/>
            <a:ext cx="7586212" cy="14219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28" y="3455574"/>
            <a:ext cx="8152430" cy="27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32bits-&gt;16bits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80" y="1438590"/>
            <a:ext cx="7251183" cy="53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0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32bits-&gt;8bits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因為沒有</a:t>
            </a:r>
            <a:r>
              <a:rPr lang="en-US" altLang="zh-TW" dirty="0"/>
              <a:t>8-bit</a:t>
            </a:r>
            <a:r>
              <a:rPr lang="zh-TW" altLang="en-US" dirty="0"/>
              <a:t>的</a:t>
            </a:r>
            <a:r>
              <a:rPr lang="en-US" altLang="zh-TW" dirty="0"/>
              <a:t>float</a:t>
            </a:r>
            <a:r>
              <a:rPr lang="zh-TW" altLang="en-US" dirty="0"/>
              <a:t>，</a:t>
            </a:r>
            <a:r>
              <a:rPr lang="zh-TW" altLang="en-US" dirty="0" smtClean="0"/>
              <a:t>所以先</a:t>
            </a:r>
            <a:r>
              <a:rPr lang="zh-TW" altLang="en-US" dirty="0"/>
              <a:t>對每個</a:t>
            </a:r>
            <a:r>
              <a:rPr lang="en-US" altLang="zh-TW" dirty="0"/>
              <a:t>weight</a:t>
            </a:r>
            <a:r>
              <a:rPr lang="zh-TW" altLang="en-US" dirty="0"/>
              <a:t>記錄最小值和最大值，進行</a:t>
            </a:r>
            <a:r>
              <a:rPr lang="en-US" altLang="zh-TW" dirty="0"/>
              <a:t>min-max</a:t>
            </a:r>
            <a:r>
              <a:rPr lang="zh-TW" altLang="en-US" dirty="0"/>
              <a:t>正規化後乘上 </a:t>
            </a:r>
            <a:r>
              <a:rPr lang="en-US" altLang="zh-TW" dirty="0" smtClean="0"/>
              <a:t>2^8−</a:t>
            </a:r>
            <a:r>
              <a:rPr lang="en-US" altLang="zh-TW" dirty="0"/>
              <a:t>1 </a:t>
            </a:r>
            <a:r>
              <a:rPr lang="zh-TW" altLang="en-US" dirty="0"/>
              <a:t>在四捨五入，就可以用</a:t>
            </a:r>
            <a:r>
              <a:rPr lang="en-US" altLang="zh-TW" dirty="0"/>
              <a:t>np.uint8</a:t>
            </a:r>
            <a:r>
              <a:rPr lang="zh-TW" altLang="en-US" dirty="0"/>
              <a:t>存取了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111" y="2913454"/>
            <a:ext cx="6011114" cy="8859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52" y="3799403"/>
            <a:ext cx="7740950" cy="311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7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壓縮模型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91" y="1930400"/>
            <a:ext cx="7606841" cy="47064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25491" y="3468914"/>
            <a:ext cx="2999766" cy="7257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376291" y="5911183"/>
            <a:ext cx="2999766" cy="7257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8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ML2021 HW13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2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58687"/>
            <a:ext cx="8596668" cy="4582676"/>
          </a:xfrm>
        </p:spPr>
        <p:txBody>
          <a:bodyPr/>
          <a:lstStyle/>
          <a:p>
            <a:r>
              <a:rPr lang="en-US" altLang="zh-TW" dirty="0" smtClean="0"/>
              <a:t>11</a:t>
            </a:r>
            <a:r>
              <a:rPr lang="zh-TW" altLang="en-US" dirty="0" smtClean="0"/>
              <a:t>種食物</a:t>
            </a:r>
            <a:endParaRPr lang="en-US" altLang="zh-TW" dirty="0" smtClean="0"/>
          </a:p>
          <a:p>
            <a:r>
              <a:rPr lang="en-US" altLang="zh-TW" dirty="0"/>
              <a:t>Training set: </a:t>
            </a:r>
            <a:r>
              <a:rPr lang="en-US" altLang="zh-TW" dirty="0" smtClean="0"/>
              <a:t>280*11</a:t>
            </a:r>
            <a:r>
              <a:rPr lang="zh-TW" altLang="en-US" dirty="0"/>
              <a:t> </a:t>
            </a:r>
            <a:r>
              <a:rPr lang="en-US" altLang="zh-TW" dirty="0" smtClean="0"/>
              <a:t>labeled+6786 unlabeled</a:t>
            </a:r>
            <a:endParaRPr lang="zh-TW" altLang="en-US" dirty="0"/>
          </a:p>
          <a:p>
            <a:r>
              <a:rPr lang="en-US" altLang="zh-TW" dirty="0"/>
              <a:t>Validation set: </a:t>
            </a:r>
            <a:r>
              <a:rPr lang="en-US" altLang="zh-TW" dirty="0" smtClean="0"/>
              <a:t>60*11 labeled</a:t>
            </a:r>
            <a:endParaRPr lang="zh-TW" altLang="en-US" dirty="0"/>
          </a:p>
          <a:p>
            <a:r>
              <a:rPr lang="en-US" altLang="zh-TW" dirty="0"/>
              <a:t>Testing set: 3347</a:t>
            </a:r>
            <a:r>
              <a:rPr lang="zh-TW" altLang="en-US" dirty="0" smtClean="0"/>
              <a:t>張</a:t>
            </a:r>
            <a:endParaRPr lang="en-US" altLang="zh-TW" dirty="0" smtClean="0"/>
          </a:p>
          <a:p>
            <a:r>
              <a:rPr lang="zh-TW" altLang="en-US" dirty="0">
                <a:solidFill>
                  <a:schemeClr val="accent5"/>
                </a:solidFill>
              </a:rPr>
              <a:t>目標</a:t>
            </a:r>
            <a:r>
              <a:rPr lang="zh-TW" altLang="en-US" dirty="0" smtClean="0">
                <a:solidFill>
                  <a:schemeClr val="accent5"/>
                </a:solidFill>
              </a:rPr>
              <a:t>：</a:t>
            </a:r>
            <a:r>
              <a:rPr lang="en-US" altLang="zh-TW" dirty="0" smtClean="0">
                <a:solidFill>
                  <a:schemeClr val="accent5"/>
                </a:solidFill>
              </a:rPr>
              <a:t>Total parameters </a:t>
            </a:r>
            <a:r>
              <a:rPr lang="en-US" altLang="zh-TW" b="1" dirty="0" smtClean="0">
                <a:solidFill>
                  <a:schemeClr val="accent5"/>
                </a:solidFill>
              </a:rPr>
              <a:t>&lt;= 100000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90" y="3431083"/>
            <a:ext cx="7036824" cy="34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Knowledge Distillation + </a:t>
            </a:r>
            <a:br>
              <a:rPr lang="en-US" altLang="zh-TW" dirty="0" smtClean="0"/>
            </a:br>
            <a:r>
              <a:rPr lang="en-US" altLang="zh-TW" dirty="0" smtClean="0"/>
              <a:t>Design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115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2" y="2952706"/>
            <a:ext cx="4512544" cy="28239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2229" y="3120571"/>
            <a:ext cx="950685" cy="33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13" y="3022661"/>
            <a:ext cx="4363059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554377" y="5676237"/>
            <a:ext cx="683339" cy="365125"/>
          </a:xfrm>
        </p:spPr>
        <p:txBody>
          <a:bodyPr/>
          <a:lstStyle/>
          <a:p>
            <a:fld id="{F7287FEE-DFF2-465A-9EBD-2767F4B55EAB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5" y="3437683"/>
            <a:ext cx="11021963" cy="23148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13" y="2606855"/>
            <a:ext cx="9606928" cy="54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Teacher Net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79" y="3047681"/>
            <a:ext cx="9401516" cy="16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效果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58" y="2676776"/>
            <a:ext cx="10716456" cy="6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快速傅立葉轉換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40" y="1404670"/>
            <a:ext cx="7906655" cy="21432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26" y="4173082"/>
            <a:ext cx="9589222" cy="15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0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快速傅立葉轉換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925"/>
          <a:stretch/>
        </p:blipFill>
        <p:spPr>
          <a:xfrm>
            <a:off x="745540" y="1809287"/>
            <a:ext cx="8460256" cy="45833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016816" y="3965609"/>
            <a:ext cx="635268" cy="6352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7236593" y="5003485"/>
            <a:ext cx="635268" cy="6352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27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4-19</a:t>
            </a:r>
            <a:r>
              <a:rPr lang="zh-TW" altLang="en-US" dirty="0" smtClean="0"/>
              <a:t> 模擬影像中雜訊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7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97" y="2441532"/>
            <a:ext cx="8978341" cy="38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6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模擬雜訊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胡椒鹽雜訊</a:t>
            </a:r>
            <a:endParaRPr lang="en-US" altLang="zh-TW" dirty="0" smtClean="0"/>
          </a:p>
          <a:p>
            <a:r>
              <a:rPr lang="zh-TW" altLang="en-US" dirty="0"/>
              <a:t>高斯</a:t>
            </a:r>
            <a:r>
              <a:rPr lang="zh-TW" altLang="en-US" dirty="0" smtClean="0"/>
              <a:t>雜訊</a:t>
            </a:r>
            <a:endParaRPr lang="en-US" altLang="zh-TW" dirty="0" smtClean="0"/>
          </a:p>
          <a:p>
            <a:r>
              <a:rPr lang="zh-TW" altLang="en-US" dirty="0"/>
              <a:t>頻率</a:t>
            </a:r>
            <a:r>
              <a:rPr lang="zh-TW" altLang="en-US" dirty="0" smtClean="0"/>
              <a:t>域干擾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65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胡椒鹽雜訊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6" y="1458681"/>
            <a:ext cx="8920616" cy="17406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8" y="3359216"/>
            <a:ext cx="8492480" cy="33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高斯雜訊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08" y="1603648"/>
            <a:ext cx="6641519" cy="13709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2" y="3126730"/>
            <a:ext cx="8684789" cy="34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3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頻域上的干擾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590666" y="5896983"/>
            <a:ext cx="683339" cy="365125"/>
          </a:xfrm>
        </p:spPr>
        <p:txBody>
          <a:bodyPr/>
          <a:lstStyle/>
          <a:p>
            <a:fld id="{F7287FEE-DFF2-465A-9EBD-2767F4B55EA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79" y="1341475"/>
            <a:ext cx="4521383" cy="19792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52" y="3320715"/>
            <a:ext cx="8357035" cy="3307993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77334" y="3696714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151477" y="3677205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94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4-17</a:t>
            </a:r>
            <a:r>
              <a:rPr lang="zh-TW" altLang="en-US" dirty="0" smtClean="0"/>
              <a:t> 同態濾波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72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4-20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21</a:t>
            </a:r>
            <a:r>
              <a:rPr lang="zh-TW" altLang="en-US" dirty="0" smtClean="0"/>
              <a:t> 影像空間域濾波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8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空間域濾波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平均濾波器</a:t>
            </a:r>
            <a:endParaRPr lang="en-US" altLang="zh-TW" dirty="0" smtClean="0"/>
          </a:p>
          <a:p>
            <a:r>
              <a:rPr lang="zh-TW" altLang="en-US" dirty="0"/>
              <a:t>中</a:t>
            </a:r>
            <a:r>
              <a:rPr lang="zh-TW" altLang="en-US" dirty="0" smtClean="0"/>
              <a:t>值濾波器</a:t>
            </a:r>
            <a:endParaRPr lang="en-US" altLang="zh-TW" dirty="0" smtClean="0"/>
          </a:p>
          <a:p>
            <a:r>
              <a:rPr lang="zh-TW" altLang="en-US" dirty="0"/>
              <a:t>拉普拉斯</a:t>
            </a:r>
            <a:r>
              <a:rPr lang="zh-TW" altLang="en-US" dirty="0" smtClean="0"/>
              <a:t>濾波器</a:t>
            </a:r>
            <a:endParaRPr lang="en-US" altLang="zh-TW" dirty="0" smtClean="0"/>
          </a:p>
          <a:p>
            <a:r>
              <a:rPr lang="zh-TW" altLang="en-US" dirty="0"/>
              <a:t>索貝爾</a:t>
            </a:r>
            <a:r>
              <a:rPr lang="zh-TW" altLang="en-US" dirty="0" smtClean="0"/>
              <a:t>濾波器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6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平均濾波器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67" y="3035929"/>
            <a:ext cx="4093342" cy="14586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367" y="2589362"/>
            <a:ext cx="3394635" cy="22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平均濾波器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胡椒鹽雜訊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22474"/>
            <a:ext cx="8596668" cy="4318888"/>
          </a:xfrm>
        </p:spPr>
        <p:txBody>
          <a:bodyPr/>
          <a:lstStyle/>
          <a:p>
            <a:r>
              <a:rPr lang="zh-TW" altLang="en-US" dirty="0" smtClean="0"/>
              <a:t>像素平均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影像平滑化</a:t>
            </a:r>
            <a:endParaRPr lang="en-US" altLang="zh-TW" dirty="0" smtClean="0"/>
          </a:p>
          <a:p>
            <a:r>
              <a:rPr lang="zh-TW" altLang="en-US" dirty="0"/>
              <a:t>背景越簡單</a:t>
            </a:r>
            <a:r>
              <a:rPr lang="zh-TW" altLang="en-US" dirty="0" smtClean="0"/>
              <a:t>，效果越好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670135"/>
            <a:ext cx="8596668" cy="34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平均濾波器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高斯雜訊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51591"/>
            <a:ext cx="8596668" cy="4389771"/>
          </a:xfrm>
        </p:spPr>
        <p:txBody>
          <a:bodyPr/>
          <a:lstStyle/>
          <a:p>
            <a:r>
              <a:rPr lang="zh-TW" altLang="en-US" dirty="0" smtClean="0"/>
              <a:t>影像模糊化</a:t>
            </a:r>
            <a:endParaRPr lang="en-US" altLang="zh-TW" dirty="0" smtClean="0"/>
          </a:p>
          <a:p>
            <a:r>
              <a:rPr lang="zh-TW" altLang="en-US" dirty="0"/>
              <a:t>雜訊效果</a:t>
            </a:r>
            <a:r>
              <a:rPr lang="zh-TW" altLang="en-US" dirty="0" smtClean="0"/>
              <a:t>會</a:t>
            </a:r>
            <a:r>
              <a:rPr lang="zh-TW" altLang="en-US" dirty="0"/>
              <a:t>被稀釋成</a:t>
            </a:r>
            <a:r>
              <a:rPr lang="en-US" altLang="zh-TW" dirty="0" smtClean="0"/>
              <a:t>1/25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19070"/>
            <a:ext cx="8596668" cy="34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1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平均濾波器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頻率域干擾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72857"/>
            <a:ext cx="8596668" cy="4368506"/>
          </a:xfrm>
        </p:spPr>
        <p:txBody>
          <a:bodyPr/>
          <a:lstStyle/>
          <a:p>
            <a:r>
              <a:rPr lang="zh-TW" altLang="en-US" dirty="0" smtClean="0"/>
              <a:t>水波紋依然存在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效果差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24572"/>
            <a:ext cx="8596668" cy="341679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56832" y="2916994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213892" y="2916994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40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中值濾波器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20" y="3625401"/>
            <a:ext cx="4879950" cy="8430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130" y="3204920"/>
            <a:ext cx="3584732" cy="16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中值濾波器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胡椒鹽雜訊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44503"/>
            <a:ext cx="8596668" cy="4396860"/>
          </a:xfrm>
        </p:spPr>
        <p:txBody>
          <a:bodyPr/>
          <a:lstStyle/>
          <a:p>
            <a:r>
              <a:rPr lang="zh-TW" altLang="en-US" dirty="0"/>
              <a:t>效果非常</a:t>
            </a:r>
            <a:r>
              <a:rPr lang="zh-TW" altLang="en-US" dirty="0" smtClean="0"/>
              <a:t>好：黑點與白點都是影像的極值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7" y="2685438"/>
            <a:ext cx="8592915" cy="34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中值濾波器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高斯雜訊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01972"/>
            <a:ext cx="8596668" cy="4439390"/>
          </a:xfrm>
        </p:spPr>
        <p:txBody>
          <a:bodyPr/>
          <a:lstStyle/>
          <a:p>
            <a:r>
              <a:rPr lang="zh-TW" altLang="en-US" dirty="0" smtClean="0"/>
              <a:t>效果比平均還差：因為雜訊較集中在中間值，極值少出現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36822"/>
            <a:ext cx="8596668" cy="34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44" y="2574262"/>
            <a:ext cx="8647158" cy="34670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中值濾波器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頻率域干擾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72857"/>
            <a:ext cx="8596668" cy="4368506"/>
          </a:xfrm>
        </p:spPr>
        <p:txBody>
          <a:bodyPr/>
          <a:lstStyle/>
          <a:p>
            <a:r>
              <a:rPr lang="zh-TW" altLang="en-US" dirty="0" smtClean="0"/>
              <a:t>效果差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56832" y="2916994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213892" y="2916994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7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同態濾波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23237"/>
            <a:ext cx="8596668" cy="4418125"/>
          </a:xfrm>
        </p:spPr>
        <p:txBody>
          <a:bodyPr/>
          <a:lstStyle/>
          <a:p>
            <a:r>
              <a:rPr lang="zh-TW" altLang="en-US" dirty="0" smtClean="0"/>
              <a:t>同時進行強度壓縮與對比度增強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483953"/>
            <a:ext cx="10090542" cy="35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拉普拉斯濾波器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5" y="3248838"/>
            <a:ext cx="3761678" cy="11955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352" y="2860649"/>
            <a:ext cx="2172003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3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拉普拉斯濾波器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胡椒鹽雜訊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58679"/>
            <a:ext cx="8596668" cy="4382683"/>
          </a:xfrm>
        </p:spPr>
        <p:txBody>
          <a:bodyPr/>
          <a:lstStyle/>
          <a:p>
            <a:r>
              <a:rPr lang="zh-TW" altLang="en-US" dirty="0" smtClean="0"/>
              <a:t>雜訊被強化</a:t>
            </a:r>
            <a:endParaRPr lang="en-US" altLang="zh-TW" dirty="0" smtClean="0"/>
          </a:p>
          <a:p>
            <a:r>
              <a:rPr lang="zh-TW" altLang="en-US" dirty="0" smtClean="0"/>
              <a:t>二次微分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對</a:t>
            </a:r>
            <a:r>
              <a:rPr lang="zh-TW" altLang="en-US" dirty="0"/>
              <a:t>邊緣做</a:t>
            </a:r>
            <a:r>
              <a:rPr lang="zh-TW" altLang="en-US" dirty="0" smtClean="0"/>
              <a:t>強化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594247"/>
            <a:ext cx="8596668" cy="34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拉普拉斯濾波器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高斯雜訊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08299"/>
            <a:ext cx="8596668" cy="4333064"/>
          </a:xfrm>
        </p:spPr>
        <p:txBody>
          <a:bodyPr/>
          <a:lstStyle/>
          <a:p>
            <a:r>
              <a:rPr lang="zh-TW" altLang="en-US" dirty="0" smtClean="0"/>
              <a:t>依然會增強雜訊，但沒胡椒鹽強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7" y="2551463"/>
            <a:ext cx="8590705" cy="340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拉普拉斯濾波器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頻率域干擾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57153"/>
            <a:ext cx="8596668" cy="4184209"/>
          </a:xfrm>
        </p:spPr>
        <p:txBody>
          <a:bodyPr/>
          <a:lstStyle/>
          <a:p>
            <a:r>
              <a:rPr lang="zh-TW" altLang="en-US" dirty="0" smtClean="0"/>
              <a:t>水波紋依然存在，無法被有效解決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18735"/>
            <a:ext cx="8596668" cy="340560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56832" y="2916994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213892" y="2916994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3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索貝爾濾波器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826614"/>
            <a:ext cx="6279357" cy="21273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740" y="1942139"/>
            <a:ext cx="1933845" cy="38962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953934"/>
            <a:ext cx="3682015" cy="6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9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索貝爾</a:t>
            </a:r>
            <a:r>
              <a:rPr lang="zh-TW" altLang="en-US" dirty="0" smtClean="0"/>
              <a:t>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胡椒鹽雜訊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15387"/>
            <a:ext cx="8596668" cy="4325976"/>
          </a:xfrm>
        </p:spPr>
        <p:txBody>
          <a:bodyPr/>
          <a:lstStyle/>
          <a:p>
            <a:r>
              <a:rPr lang="zh-TW" altLang="en-US" dirty="0" smtClean="0"/>
              <a:t>雜訊更嚴重</a:t>
            </a:r>
            <a:endParaRPr lang="en-US" altLang="zh-TW" dirty="0" smtClean="0"/>
          </a:p>
          <a:p>
            <a:r>
              <a:rPr lang="zh-TW" altLang="en-US" dirty="0"/>
              <a:t>只針對一個維</a:t>
            </a:r>
            <a:r>
              <a:rPr lang="zh-TW" altLang="en-US" dirty="0" smtClean="0"/>
              <a:t>度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效果比二次微分還強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682326"/>
            <a:ext cx="8596668" cy="340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索貝爾濾波器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高斯雜訊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43741"/>
            <a:ext cx="8596668" cy="4297622"/>
          </a:xfrm>
        </p:spPr>
        <p:txBody>
          <a:bodyPr/>
          <a:lstStyle/>
          <a:p>
            <a:r>
              <a:rPr lang="zh-TW" altLang="en-US" dirty="0" smtClean="0"/>
              <a:t>雜訊過度放大，原圖被減弱：因為是單一維度，受單一方向影響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82142"/>
            <a:ext cx="8602062" cy="33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525069"/>
            <a:ext cx="8596668" cy="34073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索貝爾濾波器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頻率域干擾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65005"/>
            <a:ext cx="8596668" cy="4276357"/>
          </a:xfrm>
        </p:spPr>
        <p:txBody>
          <a:bodyPr/>
          <a:lstStyle/>
          <a:p>
            <a:r>
              <a:rPr lang="zh-TW" altLang="en-US" dirty="0" smtClean="0"/>
              <a:t>水波紋反而被放大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對頻域干擾效果最差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556832" y="2916994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213892" y="2916994"/>
            <a:ext cx="617765" cy="5197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4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平均濾波器</a:t>
            </a:r>
            <a:endParaRPr lang="en-US" altLang="zh-TW" dirty="0" smtClean="0"/>
          </a:p>
          <a:p>
            <a:r>
              <a:rPr lang="zh-TW" altLang="en-US" dirty="0"/>
              <a:t>中</a:t>
            </a:r>
            <a:r>
              <a:rPr lang="zh-TW" altLang="en-US" dirty="0" smtClean="0"/>
              <a:t>值濾波器</a:t>
            </a:r>
            <a:endParaRPr lang="en-US" altLang="zh-TW" dirty="0" smtClean="0"/>
          </a:p>
          <a:p>
            <a:r>
              <a:rPr lang="zh-TW" altLang="en-US" dirty="0"/>
              <a:t>拉普拉斯</a:t>
            </a:r>
            <a:r>
              <a:rPr lang="zh-TW" altLang="en-US" dirty="0" smtClean="0"/>
              <a:t>濾波器</a:t>
            </a:r>
            <a:endParaRPr lang="en-US" altLang="zh-TW" dirty="0" smtClean="0"/>
          </a:p>
          <a:p>
            <a:r>
              <a:rPr lang="zh-TW" altLang="en-US" dirty="0"/>
              <a:t>索貝爾</a:t>
            </a:r>
            <a:r>
              <a:rPr lang="zh-TW" altLang="en-US" dirty="0" smtClean="0"/>
              <a:t>濾波器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6279" y="241499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影像平滑化</a:t>
            </a:r>
          </a:p>
        </p:txBody>
      </p:sp>
      <p:sp>
        <p:nvSpPr>
          <p:cNvPr id="6" name="矩形 5"/>
          <p:cNvSpPr/>
          <p:nvPr/>
        </p:nvSpPr>
        <p:spPr>
          <a:xfrm>
            <a:off x="3236279" y="32514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影像</a:t>
            </a:r>
            <a:r>
              <a:rPr lang="zh-TW" altLang="en-US" dirty="0"/>
              <a:t>銳</a:t>
            </a:r>
            <a:r>
              <a:rPr lang="zh-TW" altLang="en-US" dirty="0" smtClean="0"/>
              <a:t>化</a:t>
            </a:r>
            <a:endParaRPr lang="zh-TW" altLang="en-US" dirty="0"/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2438400" y="2353340"/>
            <a:ext cx="797879" cy="24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endCxn id="5" idx="1"/>
          </p:cNvCxnSpPr>
          <p:nvPr/>
        </p:nvCxnSpPr>
        <p:spPr>
          <a:xfrm flipV="1">
            <a:off x="2395870" y="2599661"/>
            <a:ext cx="8404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6" idx="1"/>
          </p:cNvCxnSpPr>
          <p:nvPr/>
        </p:nvCxnSpPr>
        <p:spPr>
          <a:xfrm>
            <a:off x="2757377" y="3133060"/>
            <a:ext cx="478902" cy="30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6" idx="1"/>
          </p:cNvCxnSpPr>
          <p:nvPr/>
        </p:nvCxnSpPr>
        <p:spPr>
          <a:xfrm flipV="1">
            <a:off x="2608521" y="3436088"/>
            <a:ext cx="627758" cy="12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6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4-23</a:t>
            </a:r>
            <a:r>
              <a:rPr lang="zh-TW" altLang="en-US" dirty="0" smtClean="0"/>
              <a:t> 影像頻率域濾波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傅立葉轉換推導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34120"/>
          <a:stretch/>
        </p:blipFill>
        <p:spPr>
          <a:xfrm>
            <a:off x="978885" y="1532219"/>
            <a:ext cx="7993566" cy="12180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2" y="3386170"/>
            <a:ext cx="10257355" cy="5734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185" y="4454730"/>
            <a:ext cx="7626965" cy="1929378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96702" y="5638800"/>
            <a:ext cx="1183912" cy="279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6932428" y="5599814"/>
            <a:ext cx="14177" cy="347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2473842" y="5046921"/>
            <a:ext cx="99237" cy="870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頻率</a:t>
            </a:r>
            <a:r>
              <a:rPr lang="zh-TW" altLang="en-US" dirty="0" smtClean="0"/>
              <a:t>域濾波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理想低通</a:t>
            </a:r>
            <a:r>
              <a:rPr lang="zh-TW" altLang="en-US" dirty="0" smtClean="0"/>
              <a:t>濾波器</a:t>
            </a:r>
            <a:endParaRPr lang="en-US" altLang="zh-TW" dirty="0" smtClean="0"/>
          </a:p>
          <a:p>
            <a:r>
              <a:rPr lang="zh-TW" altLang="en-US" dirty="0"/>
              <a:t>高斯低通</a:t>
            </a:r>
            <a:r>
              <a:rPr lang="zh-TW" altLang="en-US" dirty="0" smtClean="0"/>
              <a:t>濾波器</a:t>
            </a:r>
            <a:endParaRPr lang="en-US" altLang="zh-TW" dirty="0" smtClean="0"/>
          </a:p>
          <a:p>
            <a:r>
              <a:rPr lang="zh-TW" altLang="en-US" dirty="0"/>
              <a:t>理想高通</a:t>
            </a:r>
            <a:r>
              <a:rPr lang="zh-TW" altLang="en-US" dirty="0" smtClean="0"/>
              <a:t>濾波器</a:t>
            </a:r>
            <a:endParaRPr lang="en-US" altLang="zh-TW" dirty="0" smtClean="0"/>
          </a:p>
          <a:p>
            <a:r>
              <a:rPr lang="zh-TW" altLang="en-US" dirty="0" smtClean="0"/>
              <a:t>高斯高通濾波器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82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低通濾波器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69" y="2698916"/>
            <a:ext cx="6141198" cy="28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理想低通濾波器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胡椒鹽雜訊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94885"/>
            <a:ext cx="8596668" cy="4446478"/>
          </a:xfrm>
        </p:spPr>
        <p:txBody>
          <a:bodyPr/>
          <a:lstStyle/>
          <a:p>
            <a:r>
              <a:rPr lang="zh-TW" altLang="en-US" dirty="0" smtClean="0"/>
              <a:t>跟平均濾波器類似：效果不好</a:t>
            </a:r>
            <a:endParaRPr lang="en-US" altLang="zh-TW" dirty="0" smtClean="0"/>
          </a:p>
          <a:p>
            <a:r>
              <a:rPr lang="zh-TW" altLang="en-US" dirty="0" smtClean="0"/>
              <a:t>會有水</a:t>
            </a:r>
            <a:r>
              <a:rPr lang="zh-TW" altLang="en-US" dirty="0"/>
              <a:t>波紋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452644"/>
            <a:ext cx="8596668" cy="34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高斯低</a:t>
            </a:r>
            <a:r>
              <a:rPr lang="zh-TW" altLang="en-US" dirty="0"/>
              <a:t>通濾波器</a:t>
            </a:r>
            <a:r>
              <a:rPr lang="en-US" altLang="zh-TW" dirty="0"/>
              <a:t>vs</a:t>
            </a:r>
            <a:r>
              <a:rPr lang="zh-TW" altLang="en-US" dirty="0"/>
              <a:t>胡椒鹽雜訊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15387"/>
            <a:ext cx="8596668" cy="4325976"/>
          </a:xfrm>
        </p:spPr>
        <p:txBody>
          <a:bodyPr/>
          <a:lstStyle/>
          <a:p>
            <a:r>
              <a:rPr lang="zh-TW" altLang="en-US" dirty="0" smtClean="0"/>
              <a:t>雜訊依然存在，無法很有效地排除</a:t>
            </a:r>
            <a:endParaRPr lang="en-US" altLang="zh-TW" dirty="0" smtClean="0"/>
          </a:p>
          <a:p>
            <a:r>
              <a:rPr lang="zh-TW" altLang="en-US" dirty="0" smtClean="0"/>
              <a:t>不會有水波紋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09263"/>
            <a:ext cx="8596668" cy="34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理想低通濾波器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高斯雜訊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78419"/>
            <a:ext cx="8596668" cy="4162943"/>
          </a:xfrm>
        </p:spPr>
        <p:txBody>
          <a:bodyPr/>
          <a:lstStyle/>
          <a:p>
            <a:r>
              <a:rPr lang="zh-TW" altLang="en-US" dirty="0" smtClean="0"/>
              <a:t>比胡椒鹽好，但依然會有水波紋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74800"/>
            <a:ext cx="8596668" cy="33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高斯低</a:t>
            </a:r>
            <a:r>
              <a:rPr lang="zh-TW" altLang="en-US" dirty="0"/>
              <a:t>通濾波器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高斯雜訊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07535"/>
            <a:ext cx="8596668" cy="4233827"/>
          </a:xfrm>
        </p:spPr>
        <p:txBody>
          <a:bodyPr/>
          <a:lstStyle/>
          <a:p>
            <a:r>
              <a:rPr lang="zh-TW" altLang="en-US" dirty="0" smtClean="0"/>
              <a:t>類似平均濾波器，但沒有遮罩的概念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53759"/>
            <a:ext cx="8601353" cy="34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理想低通濾波器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頻率域干擾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29563"/>
            <a:ext cx="8596668" cy="4311800"/>
          </a:xfrm>
        </p:spPr>
        <p:txBody>
          <a:bodyPr/>
          <a:lstStyle/>
          <a:p>
            <a:r>
              <a:rPr lang="zh-TW" altLang="en-US" dirty="0" smtClean="0"/>
              <a:t>角落的水波紋消失，但中間產生新的水波紋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47289"/>
            <a:ext cx="8596668" cy="33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高斯低通濾波器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頻率域干擾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71331"/>
            <a:ext cx="8596668" cy="4170032"/>
          </a:xfrm>
        </p:spPr>
        <p:txBody>
          <a:bodyPr/>
          <a:lstStyle/>
          <a:p>
            <a:r>
              <a:rPr lang="zh-TW" altLang="en-US" dirty="0" smtClean="0"/>
              <a:t>水波紋幾乎都消失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對頻率域干擾最有效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19148"/>
            <a:ext cx="8596668" cy="34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高通濾波器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24" y="2716848"/>
            <a:ext cx="5965287" cy="27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理想高通濾波器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胡椒鹽雜訊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57153"/>
            <a:ext cx="8596668" cy="4184209"/>
          </a:xfrm>
        </p:spPr>
        <p:txBody>
          <a:bodyPr/>
          <a:lstStyle/>
          <a:p>
            <a:r>
              <a:rPr lang="zh-TW" altLang="en-US" dirty="0" smtClean="0"/>
              <a:t>雜訊被強化的部分較拉普拉斯與索貝爾低一點</a:t>
            </a:r>
            <a:endParaRPr lang="en-US" altLang="zh-TW" dirty="0" smtClean="0"/>
          </a:p>
          <a:p>
            <a:r>
              <a:rPr lang="zh-TW" altLang="en-US" dirty="0"/>
              <a:t>會有水波紋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595838"/>
            <a:ext cx="8596668" cy="343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濾波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1" y="1543817"/>
            <a:ext cx="9514511" cy="12335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50" y="2970040"/>
            <a:ext cx="9514511" cy="11309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806" y="4293654"/>
            <a:ext cx="6680798" cy="12371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719" y="5792225"/>
            <a:ext cx="5983898" cy="8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高斯高通</a:t>
            </a:r>
            <a:r>
              <a:rPr lang="zh-TW" altLang="en-US" dirty="0"/>
              <a:t>濾波器</a:t>
            </a:r>
            <a:r>
              <a:rPr lang="en-US" altLang="zh-TW" dirty="0"/>
              <a:t>vs</a:t>
            </a:r>
            <a:r>
              <a:rPr lang="zh-TW" altLang="en-US" dirty="0"/>
              <a:t>胡椒鹽雜訊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15387"/>
            <a:ext cx="8596668" cy="4325976"/>
          </a:xfrm>
        </p:spPr>
        <p:txBody>
          <a:bodyPr/>
          <a:lstStyle/>
          <a:p>
            <a:r>
              <a:rPr lang="zh-TW" altLang="en-US" dirty="0" smtClean="0"/>
              <a:t>不會</a:t>
            </a:r>
            <a:r>
              <a:rPr lang="zh-TW" altLang="en-US" dirty="0"/>
              <a:t>有水波紋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72476"/>
            <a:ext cx="8596668" cy="33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理想高通濾波器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高斯雜訊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這裡真的沒圖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強化</a:t>
            </a:r>
            <a:r>
              <a:rPr lang="zh-TW" altLang="en-US" dirty="0" smtClean="0"/>
              <a:t>雜訊</a:t>
            </a:r>
            <a:endParaRPr lang="en-US" altLang="zh-TW" dirty="0" smtClean="0"/>
          </a:p>
          <a:p>
            <a:r>
              <a:rPr lang="zh-TW" altLang="en-US" dirty="0"/>
              <a:t>有水波紋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0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高斯高通</a:t>
            </a:r>
            <a:r>
              <a:rPr lang="zh-TW" altLang="en-US" dirty="0"/>
              <a:t>濾波器</a:t>
            </a:r>
            <a:r>
              <a:rPr lang="en-US" altLang="zh-TW" dirty="0"/>
              <a:t>vs</a:t>
            </a:r>
            <a:r>
              <a:rPr lang="zh-TW" altLang="en-US" dirty="0"/>
              <a:t>高斯雜訊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21713"/>
            <a:ext cx="8596668" cy="4219650"/>
          </a:xfrm>
        </p:spPr>
        <p:txBody>
          <a:bodyPr/>
          <a:lstStyle/>
          <a:p>
            <a:r>
              <a:rPr lang="zh-TW" altLang="en-US" dirty="0"/>
              <a:t>不會有水</a:t>
            </a:r>
            <a:r>
              <a:rPr lang="zh-TW" altLang="en-US" dirty="0" smtClean="0"/>
              <a:t>波紋</a:t>
            </a:r>
            <a:endParaRPr lang="en-US" altLang="zh-TW" dirty="0" smtClean="0"/>
          </a:p>
          <a:p>
            <a:r>
              <a:rPr lang="zh-TW" altLang="en-US" dirty="0"/>
              <a:t>強化邊緣</a:t>
            </a:r>
            <a:r>
              <a:rPr lang="zh-TW" altLang="en-US" dirty="0" smtClean="0"/>
              <a:t>以及雜訊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32056"/>
            <a:ext cx="8596668" cy="34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理想高通濾波器</a:t>
            </a:r>
            <a:r>
              <a:rPr lang="en-US" altLang="zh-TW" dirty="0" smtClean="0"/>
              <a:t>vs</a:t>
            </a:r>
            <a:r>
              <a:rPr lang="zh-TW" altLang="en-US" dirty="0" smtClean="0"/>
              <a:t>頻域干擾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07535"/>
            <a:ext cx="8596668" cy="4233827"/>
          </a:xfrm>
        </p:spPr>
        <p:txBody>
          <a:bodyPr/>
          <a:lstStyle/>
          <a:p>
            <a:r>
              <a:rPr lang="zh-TW" altLang="en-US" dirty="0" smtClean="0"/>
              <a:t>水波紋增強：沒有濾到該濾的頻率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98776"/>
            <a:ext cx="8593619" cy="34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</a:t>
            </a:r>
            <a:r>
              <a:rPr lang="zh-TW" altLang="en-US" dirty="0" smtClean="0"/>
              <a:t>高通</a:t>
            </a:r>
            <a:r>
              <a:rPr lang="zh-TW" altLang="en-US" dirty="0"/>
              <a:t>濾波器</a:t>
            </a:r>
            <a:r>
              <a:rPr lang="en-US" altLang="zh-TW" dirty="0"/>
              <a:t>vs</a:t>
            </a:r>
            <a:r>
              <a:rPr lang="zh-TW" altLang="en-US" dirty="0"/>
              <a:t>頻域干擾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35889"/>
            <a:ext cx="8596668" cy="4205474"/>
          </a:xfrm>
        </p:spPr>
        <p:txBody>
          <a:bodyPr/>
          <a:lstStyle/>
          <a:p>
            <a:r>
              <a:rPr lang="zh-TW" altLang="en-US" dirty="0" smtClean="0"/>
              <a:t>水波紋增強：</a:t>
            </a:r>
            <a:r>
              <a:rPr lang="zh-TW" altLang="en-US" dirty="0"/>
              <a:t>沒有濾到該濾的頻率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52368"/>
            <a:ext cx="8592827" cy="33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4-24</a:t>
            </a:r>
            <a:r>
              <a:rPr lang="zh-TW" altLang="en-US" dirty="0" smtClean="0"/>
              <a:t> 影像頻率域濾波總結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6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影像可視為二維信號，因此可以二維傅立葉轉換，從空間域轉到頻率域</a:t>
            </a:r>
            <a:endParaRPr lang="en-US" altLang="zh-TW" dirty="0" smtClean="0"/>
          </a:p>
          <a:p>
            <a:r>
              <a:rPr lang="zh-TW" altLang="en-US" dirty="0" smtClean="0"/>
              <a:t>迴旋積是信號處理重要的濾波方式</a:t>
            </a:r>
            <a:endParaRPr lang="en-US" altLang="zh-TW" dirty="0" smtClean="0"/>
          </a:p>
          <a:p>
            <a:r>
              <a:rPr lang="zh-TW" altLang="en-US" dirty="0" smtClean="0"/>
              <a:t>迴旋積可以轉換到頻率域變成相乘運算</a:t>
            </a:r>
            <a:endParaRPr lang="en-US" altLang="zh-TW" dirty="0" smtClean="0"/>
          </a:p>
          <a:p>
            <a:r>
              <a:rPr lang="zh-TW" altLang="en-US" dirty="0" smtClean="0"/>
              <a:t>藉由不同的濾波器，保留影像中不同頻率的部分，可以達到影像平滑化或影像銳化等操作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頻率域濾波</a:t>
            </a:r>
            <a:r>
              <a:rPr lang="en-US" altLang="zh-TW" dirty="0"/>
              <a:t>vs</a:t>
            </a:r>
            <a:r>
              <a:rPr lang="zh-TW" altLang="en-US" dirty="0"/>
              <a:t>空間</a:t>
            </a:r>
            <a:r>
              <a:rPr lang="zh-TW" altLang="en-US" dirty="0" smtClean="0"/>
              <a:t>域</a:t>
            </a:r>
            <a:r>
              <a:rPr lang="zh-TW" altLang="en-US" dirty="0"/>
              <a:t>濾波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5745" y="1437972"/>
            <a:ext cx="4185623" cy="576262"/>
          </a:xfrm>
        </p:spPr>
        <p:txBody>
          <a:bodyPr/>
          <a:lstStyle/>
          <a:p>
            <a:r>
              <a:rPr lang="zh-TW" altLang="en-US" dirty="0"/>
              <a:t>空間</a:t>
            </a:r>
            <a:r>
              <a:rPr lang="zh-TW" altLang="en-US" dirty="0" smtClean="0"/>
              <a:t>域濾波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75745" y="2014234"/>
            <a:ext cx="4185623" cy="4392253"/>
          </a:xfrm>
        </p:spPr>
        <p:txBody>
          <a:bodyPr>
            <a:normAutofit/>
          </a:bodyPr>
          <a:lstStyle/>
          <a:p>
            <a:r>
              <a:rPr lang="zh-TW" altLang="en-US" dirty="0"/>
              <a:t>易受遮罩範圍影響，太小不容易有效果，太大會減緩運算速率</a:t>
            </a:r>
            <a:endParaRPr lang="en-US" altLang="zh-TW" dirty="0"/>
          </a:p>
          <a:p>
            <a:r>
              <a:rPr lang="zh-TW" altLang="en-US" dirty="0"/>
              <a:t>濾波器：</a:t>
            </a:r>
            <a:endParaRPr lang="en-US" altLang="zh-TW" dirty="0"/>
          </a:p>
          <a:p>
            <a:pPr lvl="1"/>
            <a:r>
              <a:rPr lang="zh-TW" altLang="en-US" dirty="0"/>
              <a:t>平均濾波器</a:t>
            </a:r>
            <a:endParaRPr lang="en-US" altLang="zh-TW" dirty="0"/>
          </a:p>
          <a:p>
            <a:pPr lvl="1"/>
            <a:r>
              <a:rPr lang="zh-TW" altLang="en-US" dirty="0"/>
              <a:t>中值濾波器</a:t>
            </a:r>
            <a:endParaRPr lang="en-US" altLang="zh-TW" dirty="0"/>
          </a:p>
          <a:p>
            <a:pPr lvl="1"/>
            <a:r>
              <a:rPr lang="zh-TW" altLang="en-US" dirty="0"/>
              <a:t>拉普拉斯濾波器</a:t>
            </a:r>
            <a:endParaRPr lang="en-US" altLang="zh-TW" dirty="0"/>
          </a:p>
          <a:p>
            <a:pPr lvl="1"/>
            <a:r>
              <a:rPr lang="zh-TW" altLang="en-US" dirty="0"/>
              <a:t>索貝爾濾波器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88383" y="1437972"/>
            <a:ext cx="4185618" cy="576262"/>
          </a:xfrm>
        </p:spPr>
        <p:txBody>
          <a:bodyPr/>
          <a:lstStyle/>
          <a:p>
            <a:r>
              <a:rPr lang="zh-TW" altLang="en-US" dirty="0"/>
              <a:t>頻率域濾波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88384" y="2014235"/>
            <a:ext cx="4185617" cy="4392252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在</a:t>
            </a:r>
            <a:r>
              <a:rPr lang="zh-TW" altLang="en-US" dirty="0"/>
              <a:t>頻率域處理，因此可以當成對整張影像一起處理，不必設定遮罩大小</a:t>
            </a:r>
            <a:endParaRPr lang="en-US" altLang="zh-TW" dirty="0"/>
          </a:p>
          <a:p>
            <a:r>
              <a:rPr lang="zh-TW" altLang="en-US" dirty="0"/>
              <a:t>濾波器：</a:t>
            </a:r>
            <a:endParaRPr lang="en-US" altLang="zh-TW" dirty="0"/>
          </a:p>
          <a:p>
            <a:pPr lvl="1"/>
            <a:r>
              <a:rPr lang="zh-TW" altLang="en-US" dirty="0"/>
              <a:t>低通：使影像平滑化</a:t>
            </a:r>
            <a:endParaRPr lang="en-US" altLang="zh-TW" dirty="0"/>
          </a:p>
          <a:p>
            <a:pPr lvl="2"/>
            <a:r>
              <a:rPr lang="zh-TW" altLang="en-US" dirty="0"/>
              <a:t>理想低通濾波器</a:t>
            </a:r>
            <a:endParaRPr lang="en-US" altLang="zh-TW" dirty="0"/>
          </a:p>
          <a:p>
            <a:pPr lvl="2"/>
            <a:r>
              <a:rPr lang="zh-TW" altLang="en-US" dirty="0"/>
              <a:t>高斯低通濾波器</a:t>
            </a:r>
            <a:endParaRPr lang="en-US" altLang="zh-TW" dirty="0"/>
          </a:p>
          <a:p>
            <a:pPr lvl="1"/>
            <a:r>
              <a:rPr lang="zh-TW" altLang="en-US" dirty="0"/>
              <a:t>高通：使影像銳化</a:t>
            </a:r>
            <a:endParaRPr lang="en-US" altLang="zh-TW" dirty="0"/>
          </a:p>
          <a:p>
            <a:pPr lvl="2"/>
            <a:r>
              <a:rPr lang="zh-TW" altLang="en-US" dirty="0"/>
              <a:t>理想高通濾波器</a:t>
            </a:r>
            <a:endParaRPr lang="en-US" altLang="zh-TW" dirty="0"/>
          </a:p>
          <a:p>
            <a:pPr lvl="2"/>
            <a:r>
              <a:rPr lang="zh-TW" altLang="en-US" dirty="0"/>
              <a:t>高斯高通濾波器</a:t>
            </a:r>
            <a:endParaRPr lang="en-US" altLang="zh-TW" dirty="0"/>
          </a:p>
          <a:p>
            <a:pPr lvl="1"/>
            <a:r>
              <a:rPr lang="zh-TW" altLang="en-US" dirty="0"/>
              <a:t>帶通、帶拒：濾除頻率域干擾</a:t>
            </a:r>
            <a:endParaRPr lang="en-US" altLang="zh-TW" dirty="0"/>
          </a:p>
          <a:p>
            <a:pPr lvl="1"/>
            <a:r>
              <a:rPr lang="zh-TW" altLang="en-US" dirty="0"/>
              <a:t>同態濾波：同時進行強度壓縮與對比度增強</a:t>
            </a:r>
          </a:p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5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頻率域濾波</a:t>
            </a:r>
            <a:r>
              <a:rPr lang="en-US" altLang="zh-TW" dirty="0"/>
              <a:t>vs</a:t>
            </a:r>
            <a:r>
              <a:rPr lang="zh-TW" altLang="en-US" dirty="0"/>
              <a:t>空間域濾波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5745" y="1459235"/>
            <a:ext cx="4185623" cy="576262"/>
          </a:xfrm>
        </p:spPr>
        <p:txBody>
          <a:bodyPr/>
          <a:lstStyle/>
          <a:p>
            <a:r>
              <a:rPr lang="zh-TW" altLang="en-US" dirty="0" smtClean="0"/>
              <a:t>空間域遮罩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75745" y="2035497"/>
            <a:ext cx="4185623" cy="4005865"/>
          </a:xfrm>
        </p:spPr>
        <p:txBody>
          <a:bodyPr/>
          <a:lstStyle/>
          <a:p>
            <a:r>
              <a:rPr lang="zh-TW" altLang="en-US" dirty="0" smtClean="0"/>
              <a:t>平均濾波器：細節會被模糊化</a:t>
            </a:r>
            <a:endParaRPr lang="en-US" altLang="zh-TW" dirty="0" smtClean="0"/>
          </a:p>
          <a:p>
            <a:r>
              <a:rPr lang="zh-TW" altLang="en-US" dirty="0"/>
              <a:t>中值</a:t>
            </a:r>
            <a:r>
              <a:rPr lang="zh-TW" altLang="en-US" dirty="0" smtClean="0"/>
              <a:t>濾波器：影像較平滑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88383" y="1459235"/>
            <a:ext cx="4185618" cy="576262"/>
          </a:xfrm>
        </p:spPr>
        <p:txBody>
          <a:bodyPr/>
          <a:lstStyle/>
          <a:p>
            <a:r>
              <a:rPr lang="zh-TW" altLang="en-US" dirty="0" smtClean="0"/>
              <a:t>頻率域濾波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88384" y="2035497"/>
            <a:ext cx="4185617" cy="4005865"/>
          </a:xfrm>
        </p:spPr>
        <p:txBody>
          <a:bodyPr/>
          <a:lstStyle/>
          <a:p>
            <a:r>
              <a:rPr lang="zh-TW" altLang="en-US" dirty="0" smtClean="0"/>
              <a:t>理想低通濾波器：會有水波紋</a:t>
            </a:r>
            <a:endParaRPr lang="en-US" altLang="zh-TW" dirty="0" smtClean="0"/>
          </a:p>
          <a:p>
            <a:r>
              <a:rPr lang="zh-TW" altLang="en-US" dirty="0"/>
              <a:t>高斯低通</a:t>
            </a:r>
            <a:r>
              <a:rPr lang="zh-TW" altLang="en-US" dirty="0" smtClean="0"/>
              <a:t>濾波器：效果較好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6" y="3525540"/>
            <a:ext cx="9011215" cy="25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頻率域濾波</a:t>
            </a:r>
            <a:r>
              <a:rPr lang="en-US" altLang="zh-TW" dirty="0"/>
              <a:t>vs</a:t>
            </a:r>
            <a:r>
              <a:rPr lang="zh-TW" altLang="en-US" dirty="0"/>
              <a:t>空間域濾波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5745" y="1459235"/>
            <a:ext cx="4185623" cy="576262"/>
          </a:xfrm>
        </p:spPr>
        <p:txBody>
          <a:bodyPr/>
          <a:lstStyle/>
          <a:p>
            <a:r>
              <a:rPr lang="zh-TW" altLang="en-US" dirty="0" smtClean="0"/>
              <a:t>空間域遮罩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75745" y="2035497"/>
            <a:ext cx="4185623" cy="4005865"/>
          </a:xfrm>
        </p:spPr>
        <p:txBody>
          <a:bodyPr/>
          <a:lstStyle/>
          <a:p>
            <a:r>
              <a:rPr lang="zh-TW" altLang="en-US" dirty="0" smtClean="0"/>
              <a:t>拉普拉斯濾波器：雜訊稍微強化</a:t>
            </a:r>
            <a:endParaRPr lang="en-US" altLang="zh-TW" dirty="0" smtClean="0"/>
          </a:p>
          <a:p>
            <a:r>
              <a:rPr lang="zh-TW" altLang="en-US" dirty="0" smtClean="0"/>
              <a:t>索</a:t>
            </a:r>
            <a:r>
              <a:rPr lang="zh-TW" altLang="en-US" dirty="0"/>
              <a:t>貝爾</a:t>
            </a:r>
            <a:r>
              <a:rPr lang="zh-TW" altLang="en-US" dirty="0" smtClean="0"/>
              <a:t>濾波器：過度強化雜訊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88383" y="1459235"/>
            <a:ext cx="4185618" cy="576262"/>
          </a:xfrm>
        </p:spPr>
        <p:txBody>
          <a:bodyPr/>
          <a:lstStyle/>
          <a:p>
            <a:r>
              <a:rPr lang="zh-TW" altLang="en-US" dirty="0" smtClean="0"/>
              <a:t>頻率域濾波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88384" y="2035497"/>
            <a:ext cx="4185617" cy="4005865"/>
          </a:xfrm>
        </p:spPr>
        <p:txBody>
          <a:bodyPr/>
          <a:lstStyle/>
          <a:p>
            <a:r>
              <a:rPr lang="zh-TW" altLang="en-US" dirty="0" smtClean="0"/>
              <a:t>理想高通濾波器：會有水波紋</a:t>
            </a:r>
            <a:endParaRPr lang="en-US" altLang="zh-TW" dirty="0" smtClean="0"/>
          </a:p>
          <a:p>
            <a:r>
              <a:rPr lang="zh-TW" altLang="en-US" dirty="0"/>
              <a:t>高</a:t>
            </a:r>
            <a:r>
              <a:rPr lang="zh-TW" altLang="en-US" dirty="0" smtClean="0"/>
              <a:t>斯高通濾波器：對影像銳化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6" y="3120883"/>
            <a:ext cx="9011215" cy="25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轉換後的影像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7" y="2684705"/>
            <a:ext cx="10087123" cy="7005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10" y="3909379"/>
            <a:ext cx="6644316" cy="6850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19" y="4986739"/>
            <a:ext cx="6680798" cy="12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同態濾波器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50065"/>
            <a:ext cx="8596668" cy="4191297"/>
          </a:xfrm>
        </p:spPr>
        <p:txBody>
          <a:bodyPr/>
          <a:lstStyle/>
          <a:p>
            <a:r>
              <a:rPr lang="zh-TW" altLang="en-US" dirty="0" smtClean="0"/>
              <a:t>對比度增強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影像更清晰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0" y="2732503"/>
            <a:ext cx="9734223" cy="27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Week 8</a:t>
            </a:r>
            <a:br>
              <a:rPr lang="en-US" altLang="zh-TW" dirty="0" smtClean="0"/>
            </a:br>
            <a:r>
              <a:rPr lang="en-US" altLang="zh-TW" dirty="0" smtClean="0"/>
              <a:t>Network Compression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Reporter</a:t>
            </a:r>
            <a:r>
              <a:rPr lang="zh-TW" altLang="en-US" dirty="0" smtClean="0"/>
              <a:t>： 孫書業</a:t>
            </a:r>
            <a:endParaRPr lang="en-US" altLang="zh-TW" dirty="0" smtClean="0"/>
          </a:p>
          <a:p>
            <a:r>
              <a:rPr lang="en-US" altLang="zh-TW" dirty="0" smtClean="0"/>
              <a:t>Date</a:t>
            </a:r>
            <a:r>
              <a:rPr lang="zh-TW" altLang="en-US" dirty="0" smtClean="0"/>
              <a:t>： </a:t>
            </a:r>
            <a:r>
              <a:rPr lang="en-US" altLang="zh-TW" dirty="0" smtClean="0"/>
              <a:t>2023/06/18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97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36295"/>
            <a:ext cx="8596668" cy="4405067"/>
          </a:xfrm>
        </p:spPr>
        <p:txBody>
          <a:bodyPr/>
          <a:lstStyle/>
          <a:p>
            <a:r>
              <a:rPr lang="zh-TW" altLang="en-US" dirty="0" smtClean="0"/>
              <a:t>把大的</a:t>
            </a:r>
            <a:r>
              <a:rPr lang="en-US" altLang="zh-TW" dirty="0" smtClean="0"/>
              <a:t>Neural Network</a:t>
            </a:r>
            <a:r>
              <a:rPr lang="zh-TW" altLang="en-US" dirty="0" smtClean="0"/>
              <a:t>縮小、簡化，但盡量不改變效能</a:t>
            </a:r>
            <a:endParaRPr lang="en-US" altLang="zh-TW" dirty="0" smtClean="0"/>
          </a:p>
          <a:p>
            <a:r>
              <a:rPr lang="zh-TW" altLang="en-US" dirty="0" smtClean="0"/>
              <a:t>資源有限</a:t>
            </a:r>
            <a:endParaRPr lang="en-US" altLang="zh-TW" dirty="0" smtClean="0"/>
          </a:p>
          <a:p>
            <a:r>
              <a:rPr lang="en-US" altLang="zh-TW" dirty="0" smtClean="0"/>
              <a:t>Latency</a:t>
            </a:r>
            <a:endParaRPr lang="en-US" altLang="zh-TW" dirty="0"/>
          </a:p>
          <a:p>
            <a:r>
              <a:rPr lang="en-US" altLang="zh-TW" dirty="0" smtClean="0"/>
              <a:t>Privacy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26" y="2825977"/>
            <a:ext cx="6437625" cy="282405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950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25601"/>
            <a:ext cx="8596668" cy="4415762"/>
          </a:xfrm>
        </p:spPr>
        <p:txBody>
          <a:bodyPr/>
          <a:lstStyle/>
          <a:p>
            <a:r>
              <a:rPr lang="en-US" altLang="zh-TW" dirty="0" smtClean="0"/>
              <a:t>Network Pruning</a:t>
            </a:r>
          </a:p>
          <a:p>
            <a:r>
              <a:rPr lang="en-US" altLang="zh-TW" dirty="0" smtClean="0"/>
              <a:t>Knowledge Distillation</a:t>
            </a:r>
          </a:p>
          <a:p>
            <a:r>
              <a:rPr lang="en-US" altLang="zh-TW" dirty="0" smtClean="0"/>
              <a:t>Parameter Quantization</a:t>
            </a:r>
          </a:p>
          <a:p>
            <a:r>
              <a:rPr lang="en-US" altLang="zh-TW" dirty="0" smtClean="0"/>
              <a:t>Architecture Design</a:t>
            </a:r>
          </a:p>
          <a:p>
            <a:r>
              <a:rPr lang="en-US" altLang="zh-TW" dirty="0" smtClean="0"/>
              <a:t>Dynamic Computation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16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Network </a:t>
            </a:r>
            <a:r>
              <a:rPr lang="en-US" altLang="zh-TW" dirty="0"/>
              <a:t>Pruning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Network Pruning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193" y="1550014"/>
            <a:ext cx="4040565" cy="51106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65830" y="3731653"/>
            <a:ext cx="1485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對</a:t>
            </a:r>
            <a:r>
              <a:rPr lang="en-US" altLang="zh-TW" dirty="0" smtClean="0"/>
              <a:t>Weight</a:t>
            </a:r>
          </a:p>
          <a:p>
            <a:r>
              <a:rPr lang="zh-TW" altLang="en-US" dirty="0"/>
              <a:t>對</a:t>
            </a:r>
            <a:r>
              <a:rPr lang="en-US" altLang="zh-TW" dirty="0" smtClean="0"/>
              <a:t>Neuron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94002" y="5025007"/>
            <a:ext cx="1383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回升正確率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26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Weight Pruning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74797"/>
            <a:ext cx="8596668" cy="4366566"/>
          </a:xfrm>
        </p:spPr>
        <p:txBody>
          <a:bodyPr/>
          <a:lstStyle/>
          <a:p>
            <a:r>
              <a:rPr lang="zh-TW" altLang="en-US" dirty="0" smtClean="0"/>
              <a:t>不好實作：形狀不固定</a:t>
            </a:r>
            <a:endParaRPr lang="en-US" altLang="zh-TW" dirty="0" smtClean="0"/>
          </a:p>
          <a:p>
            <a:r>
              <a:rPr lang="en-US" altLang="zh-TW" dirty="0" smtClean="0"/>
              <a:t>GPU</a:t>
            </a:r>
            <a:r>
              <a:rPr lang="zh-TW" altLang="en-US" dirty="0" smtClean="0"/>
              <a:t>難以加速：難以矩陣乘法</a:t>
            </a:r>
            <a:endParaRPr lang="en-US" altLang="zh-TW" dirty="0" smtClean="0"/>
          </a:p>
          <a:p>
            <a:r>
              <a:rPr lang="zh-TW" altLang="en-US" dirty="0" smtClean="0"/>
              <a:t>解決方法：補零，</a:t>
            </a:r>
            <a:r>
              <a:rPr lang="zh-TW" altLang="en-US" dirty="0"/>
              <a:t>但</a:t>
            </a:r>
            <a:r>
              <a:rPr lang="zh-TW" altLang="en-US" dirty="0" smtClean="0"/>
              <a:t>變成沒有減少</a:t>
            </a:r>
            <a:endParaRPr lang="en-US" altLang="zh-TW" dirty="0" smtClean="0"/>
          </a:p>
          <a:p>
            <a:r>
              <a:rPr lang="zh-TW" altLang="en-US" dirty="0" smtClean="0"/>
              <a:t>結論：無法</a:t>
            </a:r>
            <a:r>
              <a:rPr lang="zh-TW" altLang="en-US" dirty="0"/>
              <a:t>有效</a:t>
            </a:r>
            <a:r>
              <a:rPr lang="zh-TW" altLang="en-US" dirty="0" smtClean="0"/>
              <a:t>地減少參數量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13" y="3475369"/>
            <a:ext cx="7740017" cy="30087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4310"/>
          <a:stretch/>
        </p:blipFill>
        <p:spPr>
          <a:xfrm>
            <a:off x="1240413" y="3475370"/>
            <a:ext cx="7815079" cy="3008756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9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Neuron Pruning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71047"/>
            <a:ext cx="8596668" cy="4270315"/>
          </a:xfrm>
        </p:spPr>
        <p:txBody>
          <a:bodyPr/>
          <a:lstStyle/>
          <a:p>
            <a:r>
              <a:rPr lang="zh-TW" altLang="en-US" dirty="0"/>
              <a:t>較好實</a:t>
            </a:r>
            <a:r>
              <a:rPr lang="zh-TW" altLang="en-US" dirty="0" smtClean="0"/>
              <a:t>作：形狀較規則</a:t>
            </a:r>
            <a:endParaRPr lang="en-US" altLang="zh-TW" dirty="0" smtClean="0"/>
          </a:p>
          <a:p>
            <a:r>
              <a:rPr lang="zh-TW" altLang="en-US" dirty="0" smtClean="0"/>
              <a:t>較易加速：可以用矩陣乘法</a:t>
            </a:r>
            <a:r>
              <a:rPr lang="zh-TW" altLang="en-US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直接把一整</a:t>
            </a:r>
            <a:r>
              <a:rPr lang="en-US" altLang="zh-TW" dirty="0" smtClean="0"/>
              <a:t>Column</a:t>
            </a:r>
            <a:r>
              <a:rPr lang="zh-TW" altLang="en-US" dirty="0" smtClean="0"/>
              <a:t>刪掉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71" y="3329163"/>
            <a:ext cx="7730347" cy="300476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4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Pruning vs Training Small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110963"/>
          </a:xfrm>
        </p:spPr>
        <p:txBody>
          <a:bodyPr/>
          <a:lstStyle/>
          <a:p>
            <a:r>
              <a:rPr lang="zh-TW" altLang="en-US" dirty="0" smtClean="0"/>
              <a:t>大的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較容易訓練</a:t>
            </a:r>
            <a:endParaRPr lang="en-US" altLang="zh-TW" dirty="0" smtClean="0"/>
          </a:p>
          <a:p>
            <a:r>
              <a:rPr lang="en-US" altLang="zh-TW" dirty="0" smtClean="0"/>
              <a:t>Lottery Ticket Hypothesis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90" y="3152095"/>
            <a:ext cx="6602890" cy="340526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0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Lottery Ticket Hypothesis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76" y="2040467"/>
            <a:ext cx="7315842" cy="4421663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3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981200"/>
            <a:ext cx="8596668" cy="4060162"/>
          </a:xfrm>
        </p:spPr>
        <p:txBody>
          <a:bodyPr/>
          <a:lstStyle/>
          <a:p>
            <a:r>
              <a:rPr lang="zh-TW" altLang="en-US" dirty="0" smtClean="0"/>
              <a:t>同時進行強度壓縮與對比度增強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483953"/>
            <a:ext cx="10090542" cy="35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Lottery Ticket Hypothesis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18" y="1504118"/>
            <a:ext cx="4878233" cy="488776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48921"/>
          <a:stretch/>
        </p:blipFill>
        <p:spPr>
          <a:xfrm>
            <a:off x="1608018" y="1504118"/>
            <a:ext cx="6510867" cy="24965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51425"/>
          <a:stretch/>
        </p:blipFill>
        <p:spPr>
          <a:xfrm>
            <a:off x="1608018" y="4017651"/>
            <a:ext cx="6510867" cy="23742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28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Lottery Ticket Hypothesis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53014"/>
            <a:ext cx="8596312" cy="20202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11" y="4113234"/>
            <a:ext cx="7039957" cy="724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8792" y="5044102"/>
            <a:ext cx="8973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有機會從大</a:t>
            </a:r>
            <a:r>
              <a:rPr lang="en-US" altLang="zh-TW" sz="2800" dirty="0" smtClean="0"/>
              <a:t>Network</a:t>
            </a:r>
            <a:r>
              <a:rPr lang="zh-TW" altLang="en-US" sz="2800" dirty="0" smtClean="0"/>
              <a:t>直接</a:t>
            </a:r>
            <a:r>
              <a:rPr lang="en-US" altLang="zh-TW" sz="2800" dirty="0" smtClean="0"/>
              <a:t>Prune</a:t>
            </a:r>
            <a:r>
              <a:rPr lang="zh-TW" altLang="en-US" sz="2800" dirty="0" smtClean="0"/>
              <a:t>成一個很好的小</a:t>
            </a:r>
            <a:r>
              <a:rPr lang="en-US" altLang="zh-TW" sz="2800" dirty="0" smtClean="0"/>
              <a:t>Network</a:t>
            </a:r>
            <a:endParaRPr lang="zh-TW" altLang="en-US" sz="28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4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Rethinking the Value of Network Pruning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4647798"/>
            <a:ext cx="8596668" cy="1393564"/>
          </a:xfrm>
        </p:spPr>
        <p:txBody>
          <a:bodyPr/>
          <a:lstStyle/>
          <a:p>
            <a:r>
              <a:rPr lang="zh-TW" altLang="en-US" dirty="0" smtClean="0"/>
              <a:t>大樂透假說：只在小的</a:t>
            </a:r>
            <a:r>
              <a:rPr lang="en-US" altLang="zh-TW" dirty="0" smtClean="0"/>
              <a:t>Learning Rate</a:t>
            </a:r>
            <a:r>
              <a:rPr lang="zh-TW" altLang="en-US" dirty="0" smtClean="0"/>
              <a:t>與</a:t>
            </a:r>
            <a:r>
              <a:rPr lang="en-US" altLang="zh-TW" dirty="0" smtClean="0"/>
              <a:t>Unstructured(</a:t>
            </a:r>
            <a:r>
              <a:rPr lang="zh-TW" altLang="en-US" dirty="0" smtClean="0"/>
              <a:t>根據</a:t>
            </a:r>
            <a:r>
              <a:rPr lang="en-US" altLang="zh-TW" dirty="0" smtClean="0"/>
              <a:t>Weight</a:t>
            </a:r>
            <a:r>
              <a:rPr lang="zh-TW" altLang="en-US" dirty="0" smtClean="0"/>
              <a:t>來減少參數</a:t>
            </a:r>
            <a:r>
              <a:rPr lang="en-US" altLang="zh-TW" dirty="0" smtClean="0"/>
              <a:t>)</a:t>
            </a:r>
            <a:r>
              <a:rPr lang="zh-TW" altLang="en-US" dirty="0" smtClean="0"/>
              <a:t>時才能成立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26" y="2160589"/>
            <a:ext cx="9318274" cy="24872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85292" y="1860828"/>
            <a:ext cx="1383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更</a:t>
            </a:r>
            <a:r>
              <a:rPr lang="zh-TW" altLang="en-US" dirty="0" smtClean="0"/>
              <a:t>多</a:t>
            </a:r>
            <a:r>
              <a:rPr lang="en-US" altLang="zh-TW" dirty="0" smtClean="0"/>
              <a:t>Epoch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50192" y="1583829"/>
            <a:ext cx="1588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/>
              <a:t>完全隨機參數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同樣</a:t>
            </a:r>
            <a:r>
              <a:rPr lang="en-US" altLang="zh-TW" dirty="0" smtClean="0"/>
              <a:t>Epoch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83201" y="1860828"/>
            <a:ext cx="17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Prune</a:t>
            </a:r>
            <a:r>
              <a:rPr lang="zh-TW" altLang="en-US" dirty="0" smtClean="0"/>
              <a:t>完的模型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0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Knowledge Distillation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Knowledge Distillation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90" y="1715029"/>
            <a:ext cx="7850512" cy="45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7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Softmax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56" y="1582055"/>
            <a:ext cx="7997276" cy="42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. Parameter </a:t>
            </a:r>
            <a:r>
              <a:rPr lang="en-US" altLang="zh-TW" dirty="0" err="1" smtClean="0"/>
              <a:t>Quantizaion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48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Parameter Quantization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76401"/>
            <a:ext cx="8596668" cy="4364962"/>
          </a:xfrm>
        </p:spPr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用較少的空間</a:t>
            </a:r>
            <a:r>
              <a:rPr lang="en-US" altLang="zh-TW" dirty="0" smtClean="0"/>
              <a:t>(bit)</a:t>
            </a:r>
            <a:r>
              <a:rPr lang="zh-TW" altLang="en-US" dirty="0" smtClean="0"/>
              <a:t>來存值 </a:t>
            </a:r>
            <a:r>
              <a:rPr lang="en-US" altLang="zh-TW" dirty="0" smtClean="0"/>
              <a:t>(32-&gt;16-&gt;8bit)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en-US" altLang="zh-TW" dirty="0" smtClean="0"/>
              <a:t>Weight Clustering(</a:t>
            </a:r>
            <a:r>
              <a:rPr lang="zh-TW" altLang="en-US" dirty="0" smtClean="0"/>
              <a:t>分群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：每群都只用一種數值來代表，值為每</a:t>
            </a:r>
            <a:r>
              <a:rPr lang="zh-TW" altLang="en-US" dirty="0"/>
              <a:t>個區間</a:t>
            </a:r>
            <a:r>
              <a:rPr lang="zh-TW" altLang="en-US" dirty="0" smtClean="0"/>
              <a:t>的平均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en-US" altLang="zh-TW" dirty="0" smtClean="0"/>
              <a:t>Huffman encoding</a:t>
            </a:r>
            <a:r>
              <a:rPr lang="zh-TW" altLang="en-US" dirty="0" smtClean="0"/>
              <a:t>：</a:t>
            </a:r>
            <a:r>
              <a:rPr lang="zh-TW" altLang="en-US" dirty="0"/>
              <a:t>常出現</a:t>
            </a:r>
            <a:r>
              <a:rPr lang="zh-TW" altLang="en-US" dirty="0" smtClean="0"/>
              <a:t>的東西用比較少的</a:t>
            </a:r>
            <a:r>
              <a:rPr lang="en-US" altLang="zh-TW" dirty="0" smtClean="0"/>
              <a:t>bit</a:t>
            </a:r>
            <a:r>
              <a:rPr lang="zh-TW" altLang="en-US" dirty="0" smtClean="0"/>
              <a:t>來表示，少出現的東西用比較多的</a:t>
            </a:r>
            <a:r>
              <a:rPr lang="en-US" altLang="zh-TW" dirty="0" smtClean="0"/>
              <a:t>bit</a:t>
            </a:r>
            <a:r>
              <a:rPr lang="zh-TW" altLang="en-US" dirty="0" smtClean="0"/>
              <a:t>來表示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 </a:t>
            </a:r>
            <a:r>
              <a:rPr lang="en-US" altLang="zh-TW" dirty="0" smtClean="0"/>
              <a:t>Binary Weights</a:t>
            </a:r>
            <a:r>
              <a:rPr lang="zh-TW" altLang="en-US" dirty="0" smtClean="0"/>
              <a:t>：只有</a:t>
            </a:r>
            <a:r>
              <a:rPr lang="en-US" altLang="zh-TW" dirty="0" smtClean="0"/>
              <a:t>+1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-1</a:t>
            </a:r>
            <a:r>
              <a:rPr lang="zh-TW" altLang="en-US" dirty="0" smtClean="0"/>
              <a:t>兩種</a:t>
            </a:r>
            <a:r>
              <a:rPr lang="en-US" altLang="zh-TW" dirty="0" smtClean="0"/>
              <a:t>Weight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76" y="3858882"/>
            <a:ext cx="7269743" cy="20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 Architecture Design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7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Architecture Design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Depthwise</a:t>
            </a:r>
            <a:r>
              <a:rPr lang="en-US" altLang="zh-TW" dirty="0" smtClean="0"/>
              <a:t> separable convolution)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Depthwise</a:t>
            </a:r>
            <a:r>
              <a:rPr lang="en-US" altLang="zh-TW" dirty="0"/>
              <a:t> convolution</a:t>
            </a:r>
          </a:p>
          <a:p>
            <a:pPr lvl="1"/>
            <a:r>
              <a:rPr lang="en-US" altLang="zh-TW" dirty="0"/>
              <a:t>Channel</a:t>
            </a:r>
            <a:r>
              <a:rPr lang="zh-TW" altLang="en-US" dirty="0"/>
              <a:t>數</a:t>
            </a:r>
            <a:r>
              <a:rPr lang="en-US" altLang="zh-TW" dirty="0"/>
              <a:t>=Filter</a:t>
            </a:r>
            <a:r>
              <a:rPr lang="zh-TW" altLang="en-US" dirty="0"/>
              <a:t>數</a:t>
            </a:r>
            <a:endParaRPr lang="en-US" altLang="zh-TW" dirty="0"/>
          </a:p>
          <a:p>
            <a:pPr lvl="1"/>
            <a:r>
              <a:rPr lang="zh-TW" altLang="en-US" dirty="0"/>
              <a:t>每個</a:t>
            </a:r>
            <a:r>
              <a:rPr lang="en-US" altLang="zh-TW" dirty="0"/>
              <a:t>Filter</a:t>
            </a:r>
            <a:r>
              <a:rPr lang="zh-TW" altLang="en-US" dirty="0"/>
              <a:t>只負責一個</a:t>
            </a:r>
            <a:r>
              <a:rPr lang="en-US" altLang="zh-TW" dirty="0"/>
              <a:t>Channel</a:t>
            </a:r>
          </a:p>
          <a:p>
            <a:pPr lvl="1"/>
            <a:r>
              <a:rPr lang="en-US" altLang="zh-TW" dirty="0"/>
              <a:t>Input output channel</a:t>
            </a:r>
            <a:r>
              <a:rPr lang="zh-TW" altLang="en-US" dirty="0"/>
              <a:t>數一樣</a:t>
            </a:r>
            <a:endParaRPr lang="en-US" altLang="zh-TW" dirty="0"/>
          </a:p>
          <a:p>
            <a:r>
              <a:rPr lang="en-US" altLang="zh-TW" dirty="0"/>
              <a:t>Pointwise convolution</a:t>
            </a:r>
          </a:p>
          <a:p>
            <a:pPr lvl="1"/>
            <a:r>
              <a:rPr lang="en-US" altLang="zh-TW" dirty="0"/>
              <a:t>1*1 filter</a:t>
            </a:r>
            <a:r>
              <a:rPr lang="zh-TW" altLang="en-US" dirty="0"/>
              <a:t>，</a:t>
            </a:r>
            <a:r>
              <a:rPr lang="en-US" altLang="zh-TW" dirty="0"/>
              <a:t>filter</a:t>
            </a:r>
            <a:r>
              <a:rPr lang="zh-TW" altLang="en-US" dirty="0"/>
              <a:t>數任意</a:t>
            </a:r>
            <a:endParaRPr lang="en-US" altLang="zh-TW" dirty="0"/>
          </a:p>
          <a:p>
            <a:pPr lvl="1"/>
            <a:r>
              <a:rPr lang="zh-TW" altLang="en-US" dirty="0"/>
              <a:t>掃</a:t>
            </a:r>
            <a:r>
              <a:rPr lang="en-US" altLang="zh-TW" dirty="0" err="1"/>
              <a:t>Depthwise</a:t>
            </a:r>
            <a:r>
              <a:rPr lang="en-US" altLang="zh-TW" dirty="0"/>
              <a:t> convolution</a:t>
            </a:r>
            <a:r>
              <a:rPr lang="zh-TW" altLang="en-US" dirty="0"/>
              <a:t>出來的</a:t>
            </a:r>
            <a:r>
              <a:rPr lang="en-US" altLang="zh-TW" dirty="0" smtClean="0"/>
              <a:t>Data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843" y="1795464"/>
            <a:ext cx="5084214" cy="20741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4099782"/>
            <a:ext cx="4857761" cy="186700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243" y="1830633"/>
            <a:ext cx="5579268" cy="42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2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4-18</a:t>
            </a:r>
            <a:r>
              <a:rPr lang="zh-TW" altLang="en-US" dirty="0" smtClean="0"/>
              <a:t> 影像傅立葉轉換的實現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5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Design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dirty="0" err="1"/>
              <a:t>Depthwise</a:t>
            </a:r>
            <a:r>
              <a:rPr lang="en-US" altLang="zh-TW" dirty="0"/>
              <a:t> separable convolution)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Low rank </a:t>
            </a:r>
            <a:r>
              <a:rPr lang="en-US" altLang="zh-TW" dirty="0" smtClean="0"/>
              <a:t>approximation</a:t>
            </a:r>
            <a:endParaRPr lang="en-US" altLang="zh-TW" dirty="0"/>
          </a:p>
          <a:p>
            <a:pPr lvl="1"/>
            <a:r>
              <a:rPr lang="en-US" altLang="zh-TW" dirty="0"/>
              <a:t>M</a:t>
            </a:r>
            <a:r>
              <a:rPr lang="zh-TW" altLang="en-US" dirty="0"/>
              <a:t>*</a:t>
            </a:r>
            <a:r>
              <a:rPr lang="en-US" altLang="zh-TW" dirty="0"/>
              <a:t>N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M</a:t>
            </a:r>
            <a:r>
              <a:rPr lang="zh-TW" altLang="en-US" dirty="0"/>
              <a:t>*</a:t>
            </a:r>
            <a:r>
              <a:rPr lang="en-US" altLang="zh-TW" dirty="0"/>
              <a:t>K+K</a:t>
            </a:r>
            <a:r>
              <a:rPr lang="zh-TW" altLang="en-US" dirty="0"/>
              <a:t>*</a:t>
            </a:r>
            <a:r>
              <a:rPr lang="en-US" altLang="zh-TW" dirty="0"/>
              <a:t>N</a:t>
            </a:r>
          </a:p>
          <a:p>
            <a:pPr lvl="1"/>
            <a:r>
              <a:rPr lang="zh-TW" altLang="en-US" dirty="0"/>
              <a:t>限制：減少</a:t>
            </a:r>
            <a:r>
              <a:rPr lang="zh-TW" altLang="en-US" dirty="0" smtClean="0"/>
              <a:t>可能性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556" y="2542548"/>
            <a:ext cx="6393436" cy="37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 Design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dirty="0" err="1"/>
              <a:t>Depthwise</a:t>
            </a:r>
            <a:r>
              <a:rPr lang="en-US" altLang="zh-TW" dirty="0"/>
              <a:t> separable convolution)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SqueezeNet</a:t>
            </a:r>
            <a:endParaRPr lang="en-US" altLang="zh-TW" dirty="0" smtClean="0"/>
          </a:p>
          <a:p>
            <a:r>
              <a:rPr lang="en-US" altLang="zh-TW" dirty="0" err="1" smtClean="0"/>
              <a:t>MobileNet</a:t>
            </a:r>
            <a:endParaRPr lang="en-US" altLang="zh-TW" dirty="0" smtClean="0"/>
          </a:p>
          <a:p>
            <a:r>
              <a:rPr lang="en-US" altLang="zh-TW" dirty="0" err="1" smtClean="0"/>
              <a:t>ShuffleNet</a:t>
            </a:r>
            <a:endParaRPr lang="en-US" altLang="zh-TW" dirty="0" smtClean="0"/>
          </a:p>
          <a:p>
            <a:r>
              <a:rPr lang="en-US" altLang="zh-TW" dirty="0" err="1" smtClean="0"/>
              <a:t>Xception</a:t>
            </a:r>
            <a:endParaRPr lang="en-US" altLang="zh-TW" dirty="0" smtClean="0"/>
          </a:p>
          <a:p>
            <a:r>
              <a:rPr lang="en-US" altLang="zh-TW" dirty="0" err="1" smtClean="0"/>
              <a:t>GhostNet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5" name="Picture 2" descr="Illustration of the MobileNet architecture. (A) The overall MobileNet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89" y="2010228"/>
            <a:ext cx="3281353" cy="469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9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5. Dynamic Computation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2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Dynamic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zh-TW" altLang="en-US" dirty="0"/>
              <a:t>自由調整</a:t>
            </a:r>
            <a:r>
              <a:rPr lang="zh-TW" altLang="en-US" dirty="0" smtClean="0"/>
              <a:t>深度：在</a:t>
            </a:r>
            <a:r>
              <a:rPr lang="en-US" altLang="zh-TW" dirty="0" smtClean="0"/>
              <a:t>Layer</a:t>
            </a:r>
            <a:r>
              <a:rPr lang="zh-TW" altLang="en-US" dirty="0" smtClean="0"/>
              <a:t>跟</a:t>
            </a:r>
            <a:r>
              <a:rPr lang="en-US" altLang="zh-TW" dirty="0" smtClean="0"/>
              <a:t>Layer</a:t>
            </a:r>
            <a:r>
              <a:rPr lang="zh-TW" altLang="en-US" dirty="0" smtClean="0"/>
              <a:t>之間加入額外</a:t>
            </a:r>
            <a:r>
              <a:rPr lang="en-US" altLang="zh-TW" dirty="0" smtClean="0"/>
              <a:t>Layer</a:t>
            </a:r>
            <a:r>
              <a:rPr lang="zh-TW" altLang="en-US" dirty="0"/>
              <a:t>來輸出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自由決定寬度：</a:t>
            </a:r>
            <a:r>
              <a:rPr lang="zh-TW" altLang="en-US" dirty="0"/>
              <a:t>改變</a:t>
            </a:r>
            <a:r>
              <a:rPr lang="en-US" altLang="zh-TW" dirty="0"/>
              <a:t>Neuron</a:t>
            </a:r>
            <a:r>
              <a:rPr lang="zh-TW" altLang="en-US" dirty="0"/>
              <a:t>數</a:t>
            </a:r>
            <a:r>
              <a:rPr lang="zh-TW" altLang="en-US" dirty="0" smtClean="0"/>
              <a:t>，但不改變</a:t>
            </a:r>
            <a:r>
              <a:rPr lang="en-US" altLang="zh-TW" dirty="0" smtClean="0"/>
              <a:t>Weight</a:t>
            </a:r>
          </a:p>
          <a:p>
            <a:r>
              <a:rPr lang="en-US" altLang="zh-TW" dirty="0" smtClean="0"/>
              <a:t>3. </a:t>
            </a:r>
            <a:r>
              <a:rPr lang="zh-TW" altLang="en-US" dirty="0"/>
              <a:t>自動</a:t>
            </a:r>
            <a:r>
              <a:rPr lang="zh-TW" altLang="en-US" dirty="0" smtClean="0"/>
              <a:t>決定寬度深度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993" y="3250064"/>
            <a:ext cx="6478579" cy="33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</a:t>
            </a:r>
            <a:r>
              <a:rPr lang="en-US" altLang="zh-TW" dirty="0" smtClean="0"/>
              <a:t>Depth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21543"/>
            <a:ext cx="8596668" cy="4219819"/>
          </a:xfrm>
        </p:spPr>
        <p:txBody>
          <a:bodyPr/>
          <a:lstStyle/>
          <a:p>
            <a:r>
              <a:rPr lang="en-US" altLang="zh-TW" dirty="0"/>
              <a:t>Multi-Scale Dense Network (</a:t>
            </a:r>
            <a:r>
              <a:rPr lang="en-US" altLang="zh-TW" dirty="0" err="1"/>
              <a:t>MSDNet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33" y="2583543"/>
            <a:ext cx="7740871" cy="40334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25029" y="4245429"/>
            <a:ext cx="2612571" cy="2227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0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Dynamic Width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07029"/>
            <a:ext cx="8596668" cy="4234333"/>
          </a:xfrm>
        </p:spPr>
        <p:txBody>
          <a:bodyPr/>
          <a:lstStyle/>
          <a:p>
            <a:r>
              <a:rPr lang="en-US" altLang="zh-TW" dirty="0" err="1"/>
              <a:t>Slimmable</a:t>
            </a:r>
            <a:r>
              <a:rPr lang="en-US" altLang="zh-TW" dirty="0"/>
              <a:t> Neural Networks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08" y="2636078"/>
            <a:ext cx="8236894" cy="37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Computation Based on Sample Difficulty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05429"/>
            <a:ext cx="8596668" cy="4335933"/>
          </a:xfrm>
        </p:spPr>
        <p:txBody>
          <a:bodyPr/>
          <a:lstStyle/>
          <a:p>
            <a:r>
              <a:rPr lang="en-US" altLang="zh-TW" dirty="0" err="1" smtClean="0"/>
              <a:t>SkipNet</a:t>
            </a:r>
            <a:r>
              <a:rPr lang="en-US" altLang="zh-TW" dirty="0"/>
              <a:t>: Learning Dynamic Routing in Convolutional </a:t>
            </a:r>
            <a:r>
              <a:rPr lang="en-US" altLang="zh-TW" dirty="0" smtClean="0"/>
              <a:t>Networks</a:t>
            </a:r>
          </a:p>
          <a:p>
            <a:r>
              <a:rPr lang="en-US" altLang="zh-TW" dirty="0" smtClean="0"/>
              <a:t>Runtime </a:t>
            </a:r>
            <a:r>
              <a:rPr lang="en-US" altLang="zh-TW" dirty="0"/>
              <a:t>Neural </a:t>
            </a:r>
            <a:r>
              <a:rPr lang="en-US" altLang="zh-TW" dirty="0" smtClean="0"/>
              <a:t>Pruning</a:t>
            </a:r>
          </a:p>
          <a:p>
            <a:r>
              <a:rPr lang="en-US" altLang="zh-TW" dirty="0" err="1" smtClean="0"/>
              <a:t>BlockDrop</a:t>
            </a:r>
            <a:r>
              <a:rPr lang="en-US" altLang="zh-TW" dirty="0"/>
              <a:t>: Dynamic Inference Paths in Residual Networks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49" y="2924628"/>
            <a:ext cx="6710437" cy="38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25601"/>
            <a:ext cx="8596668" cy="4415762"/>
          </a:xfrm>
        </p:spPr>
        <p:txBody>
          <a:bodyPr/>
          <a:lstStyle/>
          <a:p>
            <a:r>
              <a:rPr lang="en-US" altLang="zh-TW" dirty="0" smtClean="0"/>
              <a:t>Network Pruning</a:t>
            </a:r>
          </a:p>
          <a:p>
            <a:r>
              <a:rPr lang="en-US" altLang="zh-TW" dirty="0" smtClean="0"/>
              <a:t>Knowledge Distillation</a:t>
            </a:r>
          </a:p>
          <a:p>
            <a:r>
              <a:rPr lang="en-US" altLang="zh-TW" dirty="0" smtClean="0"/>
              <a:t>Parameter Quantization</a:t>
            </a:r>
          </a:p>
          <a:p>
            <a:r>
              <a:rPr lang="en-US" altLang="zh-TW" dirty="0" smtClean="0"/>
              <a:t>Architecture Design</a:t>
            </a:r>
          </a:p>
          <a:p>
            <a:r>
              <a:rPr lang="en-US" altLang="zh-TW" dirty="0" smtClean="0"/>
              <a:t>Dynamic Computation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63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ML2020 HW7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97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HW7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58687"/>
            <a:ext cx="8596668" cy="4582676"/>
          </a:xfrm>
        </p:spPr>
        <p:txBody>
          <a:bodyPr/>
          <a:lstStyle/>
          <a:p>
            <a:r>
              <a:rPr lang="en-US" altLang="zh-TW" dirty="0" smtClean="0"/>
              <a:t>11</a:t>
            </a:r>
            <a:r>
              <a:rPr lang="zh-TW" altLang="en-US" dirty="0" smtClean="0"/>
              <a:t>種食物</a:t>
            </a:r>
            <a:endParaRPr lang="en-US" altLang="zh-TW" dirty="0" smtClean="0"/>
          </a:p>
          <a:p>
            <a:r>
              <a:rPr lang="en-US" altLang="zh-TW" dirty="0"/>
              <a:t>Training set: 9866</a:t>
            </a:r>
            <a:r>
              <a:rPr lang="zh-TW" altLang="en-US" dirty="0"/>
              <a:t>張</a:t>
            </a:r>
          </a:p>
          <a:p>
            <a:r>
              <a:rPr lang="en-US" altLang="zh-TW" dirty="0"/>
              <a:t>Validation set: 3430</a:t>
            </a:r>
            <a:r>
              <a:rPr lang="zh-TW" altLang="en-US" dirty="0"/>
              <a:t>張</a:t>
            </a:r>
          </a:p>
          <a:p>
            <a:r>
              <a:rPr lang="en-US" altLang="zh-TW" dirty="0"/>
              <a:t>Testing set: 3347</a:t>
            </a:r>
            <a:r>
              <a:rPr lang="zh-TW" altLang="en-US" dirty="0" smtClean="0"/>
              <a:t>張</a:t>
            </a:r>
            <a:endParaRPr lang="en-US" altLang="zh-TW" dirty="0" smtClean="0"/>
          </a:p>
          <a:p>
            <a:r>
              <a:rPr lang="zh-TW" altLang="en-US" dirty="0">
                <a:solidFill>
                  <a:schemeClr val="accent5"/>
                </a:solidFill>
              </a:rPr>
              <a:t>目標</a:t>
            </a:r>
            <a:r>
              <a:rPr lang="zh-TW" altLang="en-US" dirty="0" smtClean="0">
                <a:solidFill>
                  <a:schemeClr val="accent5"/>
                </a:solidFill>
              </a:rPr>
              <a:t>：</a:t>
            </a:r>
            <a:r>
              <a:rPr lang="en-US" altLang="zh-TW" dirty="0" err="1">
                <a:solidFill>
                  <a:schemeClr val="accent5"/>
                </a:solidFill>
              </a:rPr>
              <a:t>state_dict</a:t>
            </a:r>
            <a:r>
              <a:rPr lang="en-US" altLang="zh-TW" dirty="0">
                <a:solidFill>
                  <a:schemeClr val="accent5"/>
                </a:solidFill>
              </a:rPr>
              <a:t> </a:t>
            </a:r>
            <a:r>
              <a:rPr lang="en-US" altLang="zh-TW" b="1" dirty="0" smtClean="0">
                <a:solidFill>
                  <a:schemeClr val="accent5"/>
                </a:solidFill>
              </a:rPr>
              <a:t>&lt;= </a:t>
            </a:r>
            <a:r>
              <a:rPr lang="en-US" altLang="zh-TW" b="1" dirty="0">
                <a:solidFill>
                  <a:schemeClr val="accent5"/>
                </a:solidFill>
              </a:rPr>
              <a:t>300000 bytes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90" y="3431083"/>
            <a:ext cx="7036824" cy="34269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32" y="2715012"/>
            <a:ext cx="6591514" cy="71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二維離散傅立葉轉換對 </a:t>
            </a:r>
            <a:r>
              <a:rPr lang="en-US" altLang="zh-TW" dirty="0" smtClean="0"/>
              <a:t>(DFT)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98" y="3323457"/>
            <a:ext cx="6950740" cy="15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HW7-1 Architecture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129" y="1795464"/>
            <a:ext cx="5084214" cy="20741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54" y="4099782"/>
            <a:ext cx="4857761" cy="18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4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MobileNet</a:t>
            </a:r>
            <a:r>
              <a:rPr lang="en-US" altLang="zh-TW" dirty="0" smtClean="0"/>
              <a:t> v1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1026" name="Picture 2" descr="Illustration of the MobileNet architecture. (A) The overall MobileNet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4" y="609600"/>
            <a:ext cx="4286055" cy="612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683828" y="4786085"/>
            <a:ext cx="1069453" cy="184666"/>
          </a:xfrm>
          <a:prstGeom prst="rect">
            <a:avLst/>
          </a:prstGeom>
          <a:solidFill>
            <a:srgbClr val="F7CFCC"/>
          </a:solidFill>
          <a:ln>
            <a:solidFill>
              <a:srgbClr val="F7C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MaxPooling2D</a:t>
            </a:r>
            <a:endParaRPr lang="zh-TW" altLang="en-US" sz="11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20268" y="5050973"/>
            <a:ext cx="1582057" cy="616857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5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1" y="2413000"/>
            <a:ext cx="9704990" cy="30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DW+PW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49829" t="60262" r="13535" b="1320"/>
          <a:stretch/>
        </p:blipFill>
        <p:spPr>
          <a:xfrm>
            <a:off x="999120" y="2411197"/>
            <a:ext cx="3416970" cy="8277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2539" y="1624089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DW+PW</a:t>
            </a:r>
          </a:p>
        </p:txBody>
      </p:sp>
      <p:sp>
        <p:nvSpPr>
          <p:cNvPr id="12" name="矩形 11"/>
          <p:cNvSpPr/>
          <p:nvPr/>
        </p:nvSpPr>
        <p:spPr>
          <a:xfrm>
            <a:off x="2198491" y="1715181"/>
            <a:ext cx="1018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HW3</a:t>
            </a:r>
          </a:p>
        </p:txBody>
      </p:sp>
      <p:sp>
        <p:nvSpPr>
          <p:cNvPr id="13" name="矩形 12"/>
          <p:cNvSpPr/>
          <p:nvPr/>
        </p:nvSpPr>
        <p:spPr>
          <a:xfrm>
            <a:off x="2335056" y="5701343"/>
            <a:ext cx="4709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15</a:t>
            </a:r>
            <a:r>
              <a:rPr lang="zh-TW" altLang="en-US" sz="3600" dirty="0" smtClean="0"/>
              <a:t>分鐘</a:t>
            </a:r>
            <a:r>
              <a:rPr lang="en-US" altLang="zh-TW" sz="3600" dirty="0"/>
              <a:t> </a:t>
            </a:r>
            <a:r>
              <a:rPr lang="en-US" altLang="zh-TW" sz="3600" dirty="0" smtClean="0"/>
              <a:t>             5</a:t>
            </a:r>
            <a:r>
              <a:rPr lang="zh-TW" altLang="en-US" sz="3600" dirty="0"/>
              <a:t>分鐘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620" y="3400180"/>
            <a:ext cx="2913967" cy="18992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50" y="3340830"/>
            <a:ext cx="3078457" cy="18992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14659" y="3522110"/>
            <a:ext cx="1226073" cy="3272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045000" y="3451172"/>
            <a:ext cx="926513" cy="3272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/>
          <a:srcRect l="49726" t="1738" r="13638" b="50910"/>
          <a:stretch/>
        </p:blipFill>
        <p:spPr>
          <a:xfrm>
            <a:off x="5173695" y="2339802"/>
            <a:ext cx="3416968" cy="1020278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>
            <a:off x="4416090" y="3849369"/>
            <a:ext cx="757605" cy="88196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>
            <a:off x="4268046" y="1715181"/>
            <a:ext cx="1074904" cy="6960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4307421" y="5651658"/>
            <a:ext cx="1074904" cy="69601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0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Torchsummary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888" y="109517"/>
            <a:ext cx="5052198" cy="67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6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Torchstat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5" y="1906725"/>
            <a:ext cx="3181794" cy="4667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9209"/>
          <a:stretch/>
        </p:blipFill>
        <p:spPr>
          <a:xfrm>
            <a:off x="3719311" y="1625600"/>
            <a:ext cx="8472689" cy="4682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06" y="3151442"/>
            <a:ext cx="308653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HW7-2 Knowledge Distillation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590663" y="5848857"/>
            <a:ext cx="683339" cy="365125"/>
          </a:xfrm>
        </p:spPr>
        <p:txBody>
          <a:bodyPr/>
          <a:lstStyle/>
          <a:p>
            <a:fld id="{F7287FEE-DFF2-465A-9EBD-2767F4B55EAB}" type="slidenum">
              <a:rPr lang="zh-TW" altLang="en-US" smtClean="0"/>
              <a:t>96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16" y="1515124"/>
            <a:ext cx="7874416" cy="46988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61570" y="6027213"/>
            <a:ext cx="16625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ResNet18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559648" y="6027213"/>
            <a:ext cx="22749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/>
              <a:t>MobileNet</a:t>
            </a:r>
            <a:r>
              <a:rPr lang="en-US" altLang="zh-TW" sz="2800" dirty="0"/>
              <a:t> v1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874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Soft Loss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7" y="3439569"/>
            <a:ext cx="10917174" cy="647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6" y="4181544"/>
            <a:ext cx="11269116" cy="1892578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15455" y="609600"/>
            <a:ext cx="4375208" cy="23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Epoch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93" y="3744686"/>
            <a:ext cx="8417759" cy="30625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1784"/>
          <a:stretch/>
        </p:blipFill>
        <p:spPr>
          <a:xfrm>
            <a:off x="3678090" y="823647"/>
            <a:ext cx="6099557" cy="32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9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set + </a:t>
            </a:r>
            <a:r>
              <a:rPr lang="en-US" altLang="zh-TW" dirty="0" err="1" smtClean="0"/>
              <a:t>Valildation</a:t>
            </a:r>
            <a:r>
              <a:rPr lang="en-US" altLang="zh-TW" dirty="0" smtClean="0"/>
              <a:t> 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7FEE-DFF2-465A-9EBD-2767F4B55EAB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65" y="2761849"/>
            <a:ext cx="6656806" cy="39449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559328"/>
            <a:ext cx="8440057" cy="12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5117</TotalTime>
  <Words>2960</Words>
  <Application>Microsoft Office PowerPoint</Application>
  <PresentationFormat>寬螢幕</PresentationFormat>
  <Paragraphs>540</Paragraphs>
  <Slides>118</Slides>
  <Notes>62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118</vt:i4>
      </vt:variant>
    </vt:vector>
  </HeadingPairs>
  <TitlesOfParts>
    <vt:vector size="125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Week 8 數位影像處理 4-17~4-24</vt:lpstr>
      <vt:lpstr>4-17 同態濾波</vt:lpstr>
      <vt:lpstr>同態濾波</vt:lpstr>
      <vt:lpstr>傅立葉轉換推導</vt:lpstr>
      <vt:lpstr>濾波</vt:lpstr>
      <vt:lpstr>轉換後的影像</vt:lpstr>
      <vt:lpstr>結果</vt:lpstr>
      <vt:lpstr>4-18 影像傅立葉轉換的實現</vt:lpstr>
      <vt:lpstr>二維離散傅立葉轉換對 (DFT)</vt:lpstr>
      <vt:lpstr>二維DFT的可分離性</vt:lpstr>
      <vt:lpstr>用DFT計算IDFT</vt:lpstr>
      <vt:lpstr>快速傅立葉轉換</vt:lpstr>
      <vt:lpstr>快速傅立葉轉換</vt:lpstr>
      <vt:lpstr>4-19 模擬影像中雜訊</vt:lpstr>
      <vt:lpstr>範例圖片</vt:lpstr>
      <vt:lpstr>模擬雜訊</vt:lpstr>
      <vt:lpstr>胡椒鹽雜訊</vt:lpstr>
      <vt:lpstr>高斯雜訊</vt:lpstr>
      <vt:lpstr>頻域上的干擾</vt:lpstr>
      <vt:lpstr>4-20、21 影像空間域濾波</vt:lpstr>
      <vt:lpstr>空間域濾波</vt:lpstr>
      <vt:lpstr>平均濾波器</vt:lpstr>
      <vt:lpstr>平均濾波器vs胡椒鹽雜訊</vt:lpstr>
      <vt:lpstr>平均濾波器vs高斯雜訊</vt:lpstr>
      <vt:lpstr>平均濾波器vs頻率域干擾</vt:lpstr>
      <vt:lpstr>中值濾波器</vt:lpstr>
      <vt:lpstr>中值濾波器vs胡椒鹽雜訊</vt:lpstr>
      <vt:lpstr>中值濾波器vs高斯雜訊</vt:lpstr>
      <vt:lpstr>中值濾波器vs頻率域干擾</vt:lpstr>
      <vt:lpstr>拉普拉斯濾波器</vt:lpstr>
      <vt:lpstr>拉普拉斯濾波器vs胡椒鹽雜訊</vt:lpstr>
      <vt:lpstr>拉普拉斯濾波器vs高斯雜訊</vt:lpstr>
      <vt:lpstr>拉普拉斯濾波器vs頻率域干擾</vt:lpstr>
      <vt:lpstr>索貝爾濾波器</vt:lpstr>
      <vt:lpstr>索貝爾濾波器vs胡椒鹽雜訊</vt:lpstr>
      <vt:lpstr>索貝爾濾波器vs高斯雜訊</vt:lpstr>
      <vt:lpstr>索貝爾濾波器vs頻率域干擾</vt:lpstr>
      <vt:lpstr>結論</vt:lpstr>
      <vt:lpstr>4-22、4-23 影像頻率域濾波</vt:lpstr>
      <vt:lpstr>頻率域濾波</vt:lpstr>
      <vt:lpstr>低通濾波器</vt:lpstr>
      <vt:lpstr>理想低通濾波器vs胡椒鹽雜訊</vt:lpstr>
      <vt:lpstr>高斯低通濾波器vs胡椒鹽雜訊</vt:lpstr>
      <vt:lpstr>理想低通濾波器vs高斯雜訊</vt:lpstr>
      <vt:lpstr>高斯低通濾波器vs高斯雜訊</vt:lpstr>
      <vt:lpstr>理想低通濾波器vs頻率域干擾</vt:lpstr>
      <vt:lpstr>高斯低通濾波器vs頻率域干擾</vt:lpstr>
      <vt:lpstr>高通濾波器</vt:lpstr>
      <vt:lpstr>理想高通濾波器vs胡椒鹽雜訊</vt:lpstr>
      <vt:lpstr>高斯高通濾波器vs胡椒鹽雜訊</vt:lpstr>
      <vt:lpstr>理想高通濾波器vs高斯雜訊</vt:lpstr>
      <vt:lpstr>高斯高通濾波器vs高斯雜訊</vt:lpstr>
      <vt:lpstr>理想高通濾波器vs頻域干擾</vt:lpstr>
      <vt:lpstr>高斯高通濾波器vs頻域干擾</vt:lpstr>
      <vt:lpstr>4-24 影像頻率域濾波總結</vt:lpstr>
      <vt:lpstr>總結</vt:lpstr>
      <vt:lpstr>頻率域濾波vs空間域濾波</vt:lpstr>
      <vt:lpstr>頻率域濾波vs空間域濾波</vt:lpstr>
      <vt:lpstr>頻率域濾波vs空間域濾波</vt:lpstr>
      <vt:lpstr>同態濾波器</vt:lpstr>
      <vt:lpstr>Week 8 Network Compression</vt:lpstr>
      <vt:lpstr>目的</vt:lpstr>
      <vt:lpstr>方法</vt:lpstr>
      <vt:lpstr>1. Network Pruning</vt:lpstr>
      <vt:lpstr>Network Pruning</vt:lpstr>
      <vt:lpstr>Weight Pruning</vt:lpstr>
      <vt:lpstr>Neuron Pruning</vt:lpstr>
      <vt:lpstr>Pruning vs Training Small Network</vt:lpstr>
      <vt:lpstr>Lottery Ticket Hypothesis</vt:lpstr>
      <vt:lpstr>Lottery Ticket Hypothesis</vt:lpstr>
      <vt:lpstr>Lottery Ticket Hypothesis</vt:lpstr>
      <vt:lpstr>Rethinking the Value of Network Pruning</vt:lpstr>
      <vt:lpstr>2. Knowledge Distillation</vt:lpstr>
      <vt:lpstr>Knowledge Distillation</vt:lpstr>
      <vt:lpstr>Softmax</vt:lpstr>
      <vt:lpstr>3. Parameter Quantizaion</vt:lpstr>
      <vt:lpstr>Parameter Quantization</vt:lpstr>
      <vt:lpstr>4. Architecture Design</vt:lpstr>
      <vt:lpstr>Architecture Design (Depthwise separable convolution)</vt:lpstr>
      <vt:lpstr>Architecture Design (Depthwise separable convolution)</vt:lpstr>
      <vt:lpstr>Architecture Design (Depthwise separable convolution)</vt:lpstr>
      <vt:lpstr>5. Dynamic Computation</vt:lpstr>
      <vt:lpstr>Dynamic Computation</vt:lpstr>
      <vt:lpstr>Dynamic Depth</vt:lpstr>
      <vt:lpstr>Dynamic Width</vt:lpstr>
      <vt:lpstr>Computation Based on Sample Difficulty</vt:lpstr>
      <vt:lpstr>Concluding Remarks</vt:lpstr>
      <vt:lpstr>ML2020 HW7</vt:lpstr>
      <vt:lpstr>HW7</vt:lpstr>
      <vt:lpstr>HW7-1 Architecture Design</vt:lpstr>
      <vt:lpstr>MobileNet v1</vt:lpstr>
      <vt:lpstr>Python實作</vt:lpstr>
      <vt:lpstr>DW+PW</vt:lpstr>
      <vt:lpstr>Torchsummary</vt:lpstr>
      <vt:lpstr>Torchstat</vt:lpstr>
      <vt:lpstr>HW7-2 Knowledge Distillation</vt:lpstr>
      <vt:lpstr>Soft Loss</vt:lpstr>
      <vt:lpstr>Run Epoch</vt:lpstr>
      <vt:lpstr>Training set + Valildation set</vt:lpstr>
      <vt:lpstr>Prediction</vt:lpstr>
      <vt:lpstr>HW7-3 Network Pruning</vt:lpstr>
      <vt:lpstr>γ因子</vt:lpstr>
      <vt:lpstr>實作細節</vt:lpstr>
      <vt:lpstr>Network Slimming</vt:lpstr>
      <vt:lpstr>Network Slimming</vt:lpstr>
      <vt:lpstr>Run Epoch</vt:lpstr>
      <vt:lpstr>Training set + Valildation set</vt:lpstr>
      <vt:lpstr>Prune 0.95-&gt;0.95^5</vt:lpstr>
      <vt:lpstr>HW7-4 Weight Quantization</vt:lpstr>
      <vt:lpstr>32bits-&gt;16bits</vt:lpstr>
      <vt:lpstr>32bits-&gt;8bits</vt:lpstr>
      <vt:lpstr>壓縮模型</vt:lpstr>
      <vt:lpstr>ML2021 HW13</vt:lpstr>
      <vt:lpstr>HW13</vt:lpstr>
      <vt:lpstr>Knowledge Distillation +  Design Architecture</vt:lpstr>
      <vt:lpstr>Loss</vt:lpstr>
      <vt:lpstr>Teacher Net</vt:lpstr>
      <vt:lpstr>效果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Network Compression</dc:title>
  <dc:creator>User</dc:creator>
  <cp:lastModifiedBy>User</cp:lastModifiedBy>
  <cp:revision>428</cp:revision>
  <dcterms:created xsi:type="dcterms:W3CDTF">2023-06-08T11:21:28Z</dcterms:created>
  <dcterms:modified xsi:type="dcterms:W3CDTF">2023-06-17T16:39:15Z</dcterms:modified>
</cp:coreProperties>
</file>